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35"/>
  </p:notesMasterIdLst>
  <p:handoutMasterIdLst>
    <p:handoutMasterId r:id="rId36"/>
  </p:handout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40" d="100"/>
          <a:sy n="40" d="100"/>
        </p:scale>
        <p:origin x="48" y="1062"/>
      </p:cViewPr>
      <p:guideLst/>
    </p:cSldViewPr>
  </p:slideViewPr>
  <p:notesTextViewPr>
    <p:cViewPr>
      <p:scale>
        <a:sx n="1" d="1"/>
        <a:sy n="1" d="1"/>
      </p:scale>
      <p:origin x="0" y="0"/>
    </p:cViewPr>
  </p:notesTextViewPr>
  <p:notesViewPr>
    <p:cSldViewPr snapToGrid="0">
      <p:cViewPr varScale="1">
        <p:scale>
          <a:sx n="83" d="100"/>
          <a:sy n="83" d="100"/>
        </p:scale>
        <p:origin x="24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560B6B-963E-45AD-B18D-9DA3469D83C9}" type="datetimeFigureOut">
              <a:rPr lang="en-US" smtClean="0"/>
              <a:t>4/6/2014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B61BEE-A6B4-49DE-8859-2A55F155C514}" type="slidenum">
              <a:rPr lang="en-US" smtClean="0"/>
              <a:t>‹#›</a:t>
            </a:fld>
            <a:endParaRPr lang="en-US"/>
          </a:p>
        </p:txBody>
      </p:sp>
    </p:spTree>
    <p:extLst>
      <p:ext uri="{BB962C8B-B14F-4D97-AF65-F5344CB8AC3E}">
        <p14:creationId xmlns:p14="http://schemas.microsoft.com/office/powerpoint/2010/main" val="3784930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D2A0D-6B45-4215-8A49-D14849101A69}" type="datetimeFigureOut">
              <a:rPr lang="en-US" smtClean="0"/>
              <a:t>4/6/2014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6A182-AF03-4CC8-94DC-C0726DF52A64}" type="slidenum">
              <a:rPr lang="en-US" smtClean="0"/>
              <a:t>‹#›</a:t>
            </a:fld>
            <a:endParaRPr lang="en-US"/>
          </a:p>
        </p:txBody>
      </p:sp>
    </p:spTree>
    <p:extLst>
      <p:ext uri="{BB962C8B-B14F-4D97-AF65-F5344CB8AC3E}">
        <p14:creationId xmlns:p14="http://schemas.microsoft.com/office/powerpoint/2010/main" val="330364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E6A182-AF03-4CC8-94DC-C0726DF52A64}" type="slidenum">
              <a:rPr lang="en-US" smtClean="0"/>
              <a:t>1</a:t>
            </a:fld>
            <a:endParaRPr lang="en-US"/>
          </a:p>
        </p:txBody>
      </p:sp>
    </p:spTree>
    <p:extLst>
      <p:ext uri="{BB962C8B-B14F-4D97-AF65-F5344CB8AC3E}">
        <p14:creationId xmlns:p14="http://schemas.microsoft.com/office/powerpoint/2010/main" val="13377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8AE1E626-6EB7-4D9A-AD4A-B54D1684CAD1}" type="datetime1">
              <a:rPr lang="en-US" smtClean="0"/>
              <a:t>4/6/2014</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401CF334-2D5C-4859-84A6-CA7E6E43FAEB}" type="slidenum">
              <a:rPr lang="en-US" smtClean="0"/>
              <a:t>‹#›</a:t>
            </a:fld>
            <a:endParaRPr lang="en-US"/>
          </a:p>
        </p:txBody>
      </p:sp>
      <p:sp>
        <p:nvSpPr>
          <p:cNvPr id="9"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8"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solidFill>
                  <a:schemeClr val="accent2"/>
                </a:soli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2386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932EDF-E99E-4C68-AFCB-7A835B309D6D}" type="datetime1">
              <a:rPr lang="en-US" smtClean="0"/>
              <a:t>4/6/2014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dirty="0"/>
          </a:p>
        </p:txBody>
      </p:sp>
    </p:spTree>
    <p:extLst>
      <p:ext uri="{BB962C8B-B14F-4D97-AF65-F5344CB8AC3E}">
        <p14:creationId xmlns:p14="http://schemas.microsoft.com/office/powerpoint/2010/main" val="22033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82D85F-A551-4C69-800A-8CFFA2306A88}" type="datetime1">
              <a:rPr lang="en-US" smtClean="0"/>
              <a:t>4/6/2014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Tree>
    <p:extLst>
      <p:ext uri="{BB962C8B-B14F-4D97-AF65-F5344CB8AC3E}">
        <p14:creationId xmlns:p14="http://schemas.microsoft.com/office/powerpoint/2010/main" val="64351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D24A36-10EA-4DE5-9251-C62AA44714D2}" type="datetime1">
              <a:rPr lang="en-US" smtClean="0"/>
              <a:t>4/6/2014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92015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E95A85-13CC-45EA-B1A6-5B8E77AB646B}" type="datetime1">
              <a:rPr lang="en-US" smtClean="0"/>
              <a:t>4/6/2014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66400" y="6416676"/>
            <a:ext cx="1016000" cy="365125"/>
          </a:xfrm>
        </p:spPr>
        <p:txBody>
          <a:bodyPr/>
          <a:lstStyle/>
          <a:p>
            <a:fld id="{401CF334-2D5C-4859-84A6-CA7E6E43FAEB}" type="slidenum">
              <a:rPr lang="en-US" smtClean="0"/>
              <a:t>‹#›</a:t>
            </a:fld>
            <a:endParaRPr lang="en-US"/>
          </a:p>
        </p:txBody>
      </p:sp>
      <p:sp>
        <p:nvSpPr>
          <p:cNvPr id="8"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42263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4B71815-F531-4787-BA2A-626422C133AD}" type="datetime1">
              <a:rPr lang="en-US" smtClean="0"/>
              <a:t>4/6/2014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31838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6C4885B-3C5C-43BB-9862-47948E5DF551}" type="datetime1">
              <a:rPr lang="en-US" smtClean="0"/>
              <a:t>4/6/2014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609600" y="273050"/>
            <a:ext cx="10972800" cy="1143000"/>
          </a:xfrm>
        </p:spPr>
        <p:txBody>
          <a:bodyPr anchor="ctr"/>
          <a:lstStyle>
            <a:lvl1pPr>
              <a:defRPr/>
            </a:lvl1pPr>
          </a:lstStyle>
          <a:p>
            <a:r>
              <a:rPr kumimoji="0" lang="en-US" smtClean="0"/>
              <a:t>Click to edit Master title style</a:t>
            </a:r>
            <a:endParaRPr kumimoji="0" lang="en-US"/>
          </a:p>
        </p:txBody>
      </p:sp>
    </p:spTree>
    <p:extLst>
      <p:ext uri="{BB962C8B-B14F-4D97-AF65-F5344CB8AC3E}">
        <p14:creationId xmlns:p14="http://schemas.microsoft.com/office/powerpoint/2010/main" val="274184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03B6AF-AB61-4D8E-B7B7-705C5ACEBBCC}" type="datetime1">
              <a:rPr lang="en-US" smtClean="0"/>
              <a:t>4/6/2014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179320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B3EC9A-B094-4092-8061-75D86CB34931}" type="datetime1">
              <a:rPr lang="en-US" smtClean="0"/>
              <a:t>4/6/2014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0777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4E1AEED-2323-4359-853E-316DF6600362}" type="datetime1">
              <a:rPr lang="en-US" smtClean="0"/>
              <a:t>4/6/2014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1">
                <a:ln w="6350">
                  <a:noFill/>
                </a:ln>
                <a:solidFill>
                  <a:schemeClr val="accent2"/>
                </a:solidFill>
                <a:effectLst>
                  <a:outerShdw blurRad="38100" dist="38100" dir="2700000" algn="tl">
                    <a:srgbClr val="000000">
                      <a:alpha val="43137"/>
                    </a:srgbClr>
                  </a:outerShdw>
                </a:effectLst>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77750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33AC2DF-F1FD-4724-A563-92BADFC82ECC}" type="datetime1">
              <a:rPr lang="en-US" smtClean="0"/>
              <a:t>4/6/2014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2438400" y="1831975"/>
            <a:ext cx="7315200" cy="3962400"/>
          </a:xfrm>
          <a:solidFill>
            <a:schemeClr val="bg2">
              <a:lumMod val="20000"/>
              <a:lumOff val="80000"/>
            </a:schemeClr>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314466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8D20E2CF-D74B-4B51-899A-DCEA821C90C7}" type="datetime1">
              <a:rPr lang="en-US" smtClean="0"/>
              <a:t>4/6/2014</a:t>
            </a:fld>
            <a:endParaRPr lang="en-US"/>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01CF334-2D5C-4859-84A6-CA7E6E43FAEB}" type="slidenum">
              <a:rPr lang="en-US" smtClean="0"/>
              <a:t>‹#›</a:t>
            </a:fld>
            <a:endParaRPr lang="en-US"/>
          </a:p>
        </p:txBody>
      </p:sp>
      <p:grpSp>
        <p:nvGrpSpPr>
          <p:cNvPr id="24" name="Group 18"/>
          <p:cNvGrpSpPr>
            <a:grpSpLocks/>
          </p:cNvGrpSpPr>
          <p:nvPr/>
        </p:nvGrpSpPr>
        <p:grpSpPr bwMode="auto">
          <a:xfrm>
            <a:off x="4263969" y="1960564"/>
            <a:ext cx="3762431" cy="4821237"/>
            <a:chOff x="1365" y="355"/>
            <a:chExt cx="3024" cy="3875"/>
          </a:xfrm>
          <a:solidFill>
            <a:schemeClr val="bg2">
              <a:lumMod val="50000"/>
              <a:alpha val="20000"/>
            </a:schemeClr>
          </a:solidFill>
        </p:grpSpPr>
        <p:sp>
          <p:nvSpPr>
            <p:cNvPr id="2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Tree>
    <p:extLst>
      <p:ext uri="{BB962C8B-B14F-4D97-AF65-F5344CB8AC3E}">
        <p14:creationId xmlns:p14="http://schemas.microsoft.com/office/powerpoint/2010/main" val="116562128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4800" dirty="0" smtClean="0"/>
              <a:t>Tactical Casualty Movement</a:t>
            </a:r>
            <a:endParaRPr lang="en-US" sz="4800" dirty="0"/>
          </a:p>
        </p:txBody>
      </p:sp>
      <p:sp>
        <p:nvSpPr>
          <p:cNvPr id="2" name="Title 1"/>
          <p:cNvSpPr>
            <a:spLocks noGrp="1"/>
          </p:cNvSpPr>
          <p:nvPr>
            <p:ph type="ctrTitle"/>
          </p:nvPr>
        </p:nvSpPr>
        <p:spPr/>
        <p:txBody>
          <a:bodyPr/>
          <a:lstStyle/>
          <a:p>
            <a:r>
              <a:rPr lang="en-US" dirty="0" smtClean="0"/>
              <a:t>Lesson 9</a:t>
            </a:r>
            <a:endParaRPr lang="en-US" dirty="0"/>
          </a:p>
        </p:txBody>
      </p:sp>
    </p:spTree>
    <p:extLst>
      <p:ext uri="{BB962C8B-B14F-4D97-AF65-F5344CB8AC3E}">
        <p14:creationId xmlns:p14="http://schemas.microsoft.com/office/powerpoint/2010/main" val="12976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11005-mc-shane6"/>
          <p:cNvPicPr>
            <a:picLocks noChangeAspect="1" noChangeArrowheads="1"/>
          </p:cNvPicPr>
          <p:nvPr/>
        </p:nvPicPr>
        <p:blipFill>
          <a:blip r:embed="rId2" cstate="print"/>
          <a:srcRect/>
          <a:stretch>
            <a:fillRect/>
          </a:stretch>
        </p:blipFill>
        <p:spPr bwMode="auto">
          <a:xfrm>
            <a:off x="0" y="0"/>
            <a:ext cx="12192000" cy="6826250"/>
          </a:xfrm>
          <a:prstGeom prst="rect">
            <a:avLst/>
          </a:prstGeom>
          <a:noFill/>
          <a:ln w="9525">
            <a:noFill/>
            <a:miter lim="800000"/>
            <a:headEnd/>
            <a:tailEnd/>
          </a:ln>
        </p:spPr>
      </p:pic>
      <p:sp>
        <p:nvSpPr>
          <p:cNvPr id="5" name="Rectangle 4"/>
          <p:cNvSpPr/>
          <p:nvPr/>
        </p:nvSpPr>
        <p:spPr>
          <a:xfrm>
            <a:off x="6096000" y="5601978"/>
            <a:ext cx="6096000" cy="1938992"/>
          </a:xfrm>
          <a:prstGeom prst="rect">
            <a:avLst/>
          </a:prstGeom>
        </p:spPr>
        <p:txBody>
          <a:bodyPr>
            <a:spAutoFit/>
          </a:bodyPr>
          <a:lstStyle/>
          <a:p>
            <a:pPr>
              <a:spcBef>
                <a:spcPct val="50000"/>
              </a:spcBef>
            </a:pPr>
            <a:r>
              <a:rPr lang="en-US" sz="2400" dirty="0">
                <a:latin typeface="Times New Roman" pitchFamily="18" charset="0"/>
                <a:cs typeface="Times New Roman" pitchFamily="18" charset="0"/>
              </a:rPr>
              <a:t>6) The unidentified Marine runs for cover after Gunnery Sgt. Ryan P. Shane, on ground at left, was hit by insurgent sniper fire.</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67929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11005-mc-shane8"/>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5" name="Rectangle 4"/>
          <p:cNvSpPr/>
          <p:nvPr/>
        </p:nvSpPr>
        <p:spPr>
          <a:xfrm>
            <a:off x="6416841" y="4919008"/>
            <a:ext cx="6096000" cy="1938992"/>
          </a:xfrm>
          <a:prstGeom prst="rect">
            <a:avLst/>
          </a:prstGeom>
        </p:spPr>
        <p:txBody>
          <a:bodyPr>
            <a:spAutoFit/>
          </a:bodyPr>
          <a:lstStyle/>
          <a:p>
            <a:pPr>
              <a:spcBef>
                <a:spcPct val="50000"/>
              </a:spcBef>
            </a:pPr>
            <a:r>
              <a:rPr lang="en-US" sz="2400" dirty="0">
                <a:latin typeface="Times New Roman" pitchFamily="18" charset="0"/>
                <a:cs typeface="Times New Roman" pitchFamily="18" charset="0"/>
              </a:rPr>
              <a:t>7)  Gunnery Sgt. Ryan P. Shane, left, lies wounded after being hit by enemy fire while trying to pull a fatally wounded Marine, right, to safety.</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50651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10000"/>
              </a:lnSpc>
              <a:buClr>
                <a:schemeClr val="tx1"/>
              </a:buClr>
              <a:buFont typeface="Wingdings" pitchFamily="2" charset="2"/>
              <a:buChar char="§"/>
            </a:pPr>
            <a:r>
              <a:rPr lang="en-US" dirty="0"/>
              <a:t>Casualty movement on the battlefield is often a complex, problem-solving process</a:t>
            </a:r>
          </a:p>
          <a:p>
            <a:pPr>
              <a:lnSpc>
                <a:spcPct val="110000"/>
              </a:lnSpc>
              <a:buClr>
                <a:schemeClr val="tx1"/>
              </a:buClr>
              <a:buFont typeface="Wingdings" pitchFamily="2" charset="2"/>
              <a:buChar char="§"/>
            </a:pPr>
            <a:r>
              <a:rPr lang="en-US" dirty="0"/>
              <a:t>Occurs in all types of terrain and combat environments </a:t>
            </a:r>
          </a:p>
          <a:p>
            <a:pPr>
              <a:lnSpc>
                <a:spcPct val="110000"/>
              </a:lnSpc>
              <a:buClr>
                <a:schemeClr val="tx1"/>
              </a:buClr>
              <a:buFont typeface="Wingdings" pitchFamily="2" charset="2"/>
              <a:buChar char="§"/>
            </a:pPr>
            <a:r>
              <a:rPr lang="en-US" dirty="0"/>
              <a:t>Must be appropriate for the tactical situation</a:t>
            </a:r>
          </a:p>
          <a:p>
            <a:pPr>
              <a:lnSpc>
                <a:spcPct val="110000"/>
              </a:lnSpc>
              <a:buClr>
                <a:schemeClr val="tx1"/>
              </a:buClr>
              <a:buFont typeface="Wingdings" pitchFamily="2" charset="2"/>
              <a:buChar char="§"/>
            </a:pPr>
            <a:r>
              <a:rPr lang="en-US" dirty="0"/>
              <a:t>Tactical Casualty Movement (TCM) includes;</a:t>
            </a:r>
          </a:p>
          <a:p>
            <a:pPr lvl="1">
              <a:lnSpc>
                <a:spcPct val="110000"/>
              </a:lnSpc>
              <a:buClr>
                <a:schemeClr val="tx1"/>
              </a:buClr>
              <a:buFont typeface="Arial" charset="0"/>
              <a:buChar char="-"/>
            </a:pPr>
            <a:r>
              <a:rPr lang="en-US" dirty="0"/>
              <a:t>Individual Movement Techniques (IMT)</a:t>
            </a:r>
          </a:p>
          <a:p>
            <a:pPr lvl="1">
              <a:lnSpc>
                <a:spcPct val="110000"/>
              </a:lnSpc>
              <a:buClr>
                <a:schemeClr val="tx1"/>
              </a:buClr>
              <a:buFont typeface="Arial" charset="0"/>
              <a:buChar char="-"/>
            </a:pPr>
            <a:r>
              <a:rPr lang="en-US" dirty="0"/>
              <a:t>Drags</a:t>
            </a:r>
          </a:p>
          <a:p>
            <a:pPr lvl="1">
              <a:lnSpc>
                <a:spcPct val="110000"/>
              </a:lnSpc>
              <a:buClr>
                <a:schemeClr val="tx1"/>
              </a:buClr>
              <a:buFont typeface="Arial" charset="0"/>
              <a:buChar char="-"/>
            </a:pPr>
            <a:r>
              <a:rPr lang="en-US" dirty="0"/>
              <a:t>Manual carries </a:t>
            </a:r>
          </a:p>
          <a:p>
            <a:pPr lvl="1">
              <a:lnSpc>
                <a:spcPct val="110000"/>
              </a:lnSpc>
              <a:buClr>
                <a:schemeClr val="tx1"/>
              </a:buClr>
              <a:buFont typeface="Arial" charset="0"/>
              <a:buChar char="-"/>
            </a:pPr>
            <a:r>
              <a:rPr lang="en-US" dirty="0"/>
              <a:t>Litter </a:t>
            </a:r>
            <a:r>
              <a:rPr lang="en-US" dirty="0" smtClean="0"/>
              <a:t>carries</a:t>
            </a:r>
            <a:endParaRPr lang="en-US" dirty="0"/>
          </a:p>
        </p:txBody>
      </p:sp>
      <p:sp>
        <p:nvSpPr>
          <p:cNvPr id="3" name="Title 2"/>
          <p:cNvSpPr>
            <a:spLocks noGrp="1"/>
          </p:cNvSpPr>
          <p:nvPr>
            <p:ph type="title"/>
          </p:nvPr>
        </p:nvSpPr>
        <p:spPr/>
        <p:txBody>
          <a:bodyPr>
            <a:normAutofit/>
          </a:bodyPr>
          <a:lstStyle/>
          <a:p>
            <a:r>
              <a:rPr lang="en-US" sz="4400" dirty="0">
                <a:solidFill>
                  <a:schemeClr val="tx1"/>
                </a:solidFill>
              </a:rPr>
              <a:t>Introduction</a:t>
            </a:r>
          </a:p>
        </p:txBody>
      </p:sp>
    </p:spTree>
    <p:extLst>
      <p:ext uri="{BB962C8B-B14F-4D97-AF65-F5344CB8AC3E}">
        <p14:creationId xmlns:p14="http://schemas.microsoft.com/office/powerpoint/2010/main" val="3810133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600" dirty="0"/>
              <a:t>During High Threat Extraction the basic fundamentals we must concentrate on…</a:t>
            </a:r>
          </a:p>
          <a:p>
            <a:pPr lvl="1"/>
            <a:r>
              <a:rPr lang="en-US" sz="3200" dirty="0"/>
              <a:t>Eliminating or at minimum effectively suppressing the threat.</a:t>
            </a:r>
          </a:p>
          <a:p>
            <a:pPr lvl="1"/>
            <a:r>
              <a:rPr lang="en-US" sz="3200" dirty="0"/>
              <a:t>Maximum utilization of resources either organic or improvised. </a:t>
            </a:r>
          </a:p>
          <a:p>
            <a:pPr lvl="1"/>
            <a:r>
              <a:rPr lang="en-US" sz="3200" dirty="0"/>
              <a:t>Synchronize &amp; coordinate the rescue effort.</a:t>
            </a:r>
          </a:p>
          <a:p>
            <a:endParaRPr lang="en-US" sz="3600" dirty="0"/>
          </a:p>
        </p:txBody>
      </p:sp>
      <p:sp>
        <p:nvSpPr>
          <p:cNvPr id="3" name="Title 2"/>
          <p:cNvSpPr>
            <a:spLocks noGrp="1"/>
          </p:cNvSpPr>
          <p:nvPr>
            <p:ph type="title"/>
          </p:nvPr>
        </p:nvSpPr>
        <p:spPr/>
        <p:txBody>
          <a:bodyPr/>
          <a:lstStyle/>
          <a:p>
            <a:r>
              <a:rPr lang="en-US" sz="4400" dirty="0">
                <a:solidFill>
                  <a:schemeClr val="tx1"/>
                </a:solidFill>
              </a:rPr>
              <a:t>Tactical Casualty Movement</a:t>
            </a:r>
            <a:endParaRPr lang="en-US" dirty="0">
              <a:solidFill>
                <a:schemeClr val="tx1"/>
              </a:solidFill>
            </a:endParaRPr>
          </a:p>
        </p:txBody>
      </p:sp>
      <p:pic>
        <p:nvPicPr>
          <p:cNvPr id="4" name="Picture 4" descr="Extraction_MuscleMan_w-Gun_mandown2_0001"/>
          <p:cNvPicPr>
            <a:picLocks noChangeAspect="1" noChangeArrowheads="1"/>
          </p:cNvPicPr>
          <p:nvPr/>
        </p:nvPicPr>
        <p:blipFill>
          <a:blip r:embed="rId2" cstate="print"/>
          <a:srcRect/>
          <a:stretch>
            <a:fillRect/>
          </a:stretch>
        </p:blipFill>
        <p:spPr bwMode="auto">
          <a:xfrm>
            <a:off x="7772400" y="4896452"/>
            <a:ext cx="3810000" cy="1744662"/>
          </a:xfrm>
          <a:prstGeom prst="rect">
            <a:avLst/>
          </a:prstGeom>
          <a:noFill/>
          <a:ln w="9525">
            <a:noFill/>
            <a:miter lim="800000"/>
            <a:headEnd/>
            <a:tailEnd/>
          </a:ln>
        </p:spPr>
      </p:pic>
    </p:spTree>
    <p:extLst>
      <p:ext uri="{BB962C8B-B14F-4D97-AF65-F5344CB8AC3E}">
        <p14:creationId xmlns:p14="http://schemas.microsoft.com/office/powerpoint/2010/main" val="2498825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Clr>
                <a:schemeClr val="tx1"/>
              </a:buClr>
              <a:buFont typeface="Wingdings" pitchFamily="2" charset="2"/>
              <a:buChar char="§"/>
            </a:pPr>
            <a:r>
              <a:rPr lang="en-US" sz="3200" dirty="0"/>
              <a:t>The tactical leader (SL, PSG or PL) on the ground must direct or be aware TCM is occurring</a:t>
            </a:r>
          </a:p>
          <a:p>
            <a:pPr>
              <a:buClr>
                <a:schemeClr val="tx1"/>
              </a:buClr>
              <a:buFont typeface="Wingdings" pitchFamily="2" charset="2"/>
              <a:buChar char="§"/>
            </a:pPr>
            <a:r>
              <a:rPr lang="en-US" sz="3200" dirty="0"/>
              <a:t>Integrates TCM into overall tactical situation</a:t>
            </a:r>
          </a:p>
          <a:p>
            <a:pPr>
              <a:buClr>
                <a:schemeClr val="tx1"/>
              </a:buClr>
              <a:buFont typeface="Wingdings" pitchFamily="2" charset="2"/>
              <a:buChar char="§"/>
            </a:pPr>
            <a:r>
              <a:rPr lang="en-US" sz="3200" dirty="0"/>
              <a:t>Tactical Leader can provide support to protect rescuer and casualty</a:t>
            </a:r>
          </a:p>
          <a:p>
            <a:pPr lvl="1">
              <a:buClr>
                <a:schemeClr val="tx1"/>
              </a:buClr>
              <a:buFont typeface="Wingdings" pitchFamily="2" charset="2"/>
              <a:buChar char="§"/>
            </a:pPr>
            <a:r>
              <a:rPr lang="en-US" sz="3600" dirty="0"/>
              <a:t>Establish effective suppressive fire</a:t>
            </a:r>
          </a:p>
          <a:p>
            <a:pPr lvl="1">
              <a:buClr>
                <a:schemeClr val="tx1"/>
              </a:buClr>
              <a:buFont typeface="Wingdings" pitchFamily="2" charset="2"/>
              <a:buChar char="§"/>
            </a:pPr>
            <a:r>
              <a:rPr lang="en-US" sz="3600" dirty="0"/>
              <a:t>Prudent utilization of obscurants (smoke)</a:t>
            </a:r>
          </a:p>
          <a:p>
            <a:pPr lvl="1">
              <a:buClr>
                <a:schemeClr val="tx1"/>
              </a:buClr>
              <a:buFont typeface="Wingdings" pitchFamily="2" charset="2"/>
              <a:buChar char="§"/>
            </a:pPr>
            <a:r>
              <a:rPr lang="en-US" sz="3600" dirty="0"/>
              <a:t>Implementation of vehicle cover</a:t>
            </a:r>
          </a:p>
          <a:p>
            <a:endParaRPr lang="en-US" sz="3200" dirty="0"/>
          </a:p>
        </p:txBody>
      </p:sp>
      <p:sp>
        <p:nvSpPr>
          <p:cNvPr id="3" name="Title 2"/>
          <p:cNvSpPr>
            <a:spLocks noGrp="1"/>
          </p:cNvSpPr>
          <p:nvPr>
            <p:ph type="title"/>
          </p:nvPr>
        </p:nvSpPr>
        <p:spPr/>
        <p:txBody>
          <a:bodyPr/>
          <a:lstStyle/>
          <a:p>
            <a:r>
              <a:rPr lang="en-US" sz="4400" dirty="0">
                <a:solidFill>
                  <a:schemeClr val="tx1"/>
                </a:solidFill>
              </a:rPr>
              <a:t>Tactical Casualty Movement</a:t>
            </a:r>
            <a:endParaRPr lang="en-US" dirty="0">
              <a:solidFill>
                <a:schemeClr val="tx1"/>
              </a:solidFill>
            </a:endParaRPr>
          </a:p>
        </p:txBody>
      </p:sp>
    </p:spTree>
    <p:extLst>
      <p:ext uri="{BB962C8B-B14F-4D97-AF65-F5344CB8AC3E}">
        <p14:creationId xmlns:p14="http://schemas.microsoft.com/office/powerpoint/2010/main" val="270077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Clr>
                <a:schemeClr val="tx1"/>
              </a:buClr>
              <a:buFont typeface="Wingdings" pitchFamily="2" charset="2"/>
              <a:buChar char="§"/>
            </a:pPr>
            <a:r>
              <a:rPr lang="en-US" sz="4000" dirty="0"/>
              <a:t>Casualties should move on their own when medically and tactically appropriate</a:t>
            </a:r>
          </a:p>
          <a:p>
            <a:pPr>
              <a:buClr>
                <a:schemeClr val="tx1"/>
              </a:buClr>
              <a:buFont typeface="Wingdings" pitchFamily="2" charset="2"/>
              <a:buChar char="§"/>
            </a:pPr>
            <a:r>
              <a:rPr lang="en-US" sz="4000" dirty="0"/>
              <a:t>Includes;</a:t>
            </a:r>
          </a:p>
          <a:p>
            <a:pPr lvl="1">
              <a:buClr>
                <a:schemeClr val="tx1"/>
              </a:buClr>
              <a:buFont typeface="Wingdings" pitchFamily="2" charset="2"/>
              <a:buChar char="§"/>
            </a:pPr>
            <a:r>
              <a:rPr lang="en-US" sz="3600" dirty="0"/>
              <a:t>Low Crawl</a:t>
            </a:r>
          </a:p>
          <a:p>
            <a:pPr lvl="1">
              <a:buClr>
                <a:schemeClr val="tx1"/>
              </a:buClr>
              <a:buFont typeface="Wingdings" pitchFamily="2" charset="2"/>
              <a:buChar char="§"/>
            </a:pPr>
            <a:r>
              <a:rPr lang="en-US" sz="3600" dirty="0"/>
              <a:t>High Crawl</a:t>
            </a:r>
          </a:p>
          <a:p>
            <a:pPr lvl="1">
              <a:buClr>
                <a:schemeClr val="tx1"/>
              </a:buClr>
              <a:buFont typeface="Wingdings" pitchFamily="2" charset="2"/>
              <a:buChar char="§"/>
            </a:pPr>
            <a:r>
              <a:rPr lang="en-US" sz="3600" dirty="0"/>
              <a:t>3 to 5 Second Rushes</a:t>
            </a:r>
          </a:p>
          <a:p>
            <a:pPr lvl="1">
              <a:buClr>
                <a:schemeClr val="tx1"/>
              </a:buClr>
              <a:buFont typeface="Wingdings" pitchFamily="2" charset="2"/>
              <a:buChar char="§"/>
            </a:pPr>
            <a:r>
              <a:rPr lang="en-US" sz="3600" dirty="0"/>
              <a:t>Walking</a:t>
            </a:r>
          </a:p>
          <a:p>
            <a:endParaRPr lang="en-US" sz="3600" dirty="0"/>
          </a:p>
        </p:txBody>
      </p:sp>
      <p:sp>
        <p:nvSpPr>
          <p:cNvPr id="3" name="Title 2"/>
          <p:cNvSpPr>
            <a:spLocks noGrp="1"/>
          </p:cNvSpPr>
          <p:nvPr>
            <p:ph type="title"/>
          </p:nvPr>
        </p:nvSpPr>
        <p:spPr/>
        <p:txBody>
          <a:bodyPr/>
          <a:lstStyle/>
          <a:p>
            <a:r>
              <a:rPr lang="en-US" sz="4400" dirty="0">
                <a:solidFill>
                  <a:schemeClr val="tx1"/>
                </a:solidFill>
              </a:rPr>
              <a:t>Individual Movement Techniques</a:t>
            </a:r>
            <a:endParaRPr lang="en-US" dirty="0">
              <a:solidFill>
                <a:schemeClr val="tx1"/>
              </a:solidFill>
            </a:endParaRPr>
          </a:p>
        </p:txBody>
      </p:sp>
    </p:spTree>
    <p:extLst>
      <p:ext uri="{BB962C8B-B14F-4D97-AF65-F5344CB8AC3E}">
        <p14:creationId xmlns:p14="http://schemas.microsoft.com/office/powerpoint/2010/main" val="139275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Clr>
                <a:schemeClr val="tx1"/>
              </a:buClr>
              <a:buFont typeface="Wingdings" pitchFamily="2" charset="2"/>
              <a:buChar char="§"/>
            </a:pPr>
            <a:r>
              <a:rPr lang="en-US" sz="3600" dirty="0"/>
              <a:t>Allows tactical leaders to keep non or minimally injured Soldiers engaged in the fight</a:t>
            </a:r>
          </a:p>
          <a:p>
            <a:pPr>
              <a:buClr>
                <a:schemeClr val="tx1"/>
              </a:buClr>
              <a:buFont typeface="Wingdings" pitchFamily="2" charset="2"/>
              <a:buChar char="§"/>
            </a:pPr>
            <a:r>
              <a:rPr lang="en-US" sz="3600" dirty="0"/>
              <a:t>Rescuers maintain weapon readiness</a:t>
            </a:r>
          </a:p>
          <a:p>
            <a:pPr>
              <a:buClr>
                <a:schemeClr val="tx1"/>
              </a:buClr>
              <a:buFont typeface="Wingdings" pitchFamily="2" charset="2"/>
              <a:buChar char="§"/>
            </a:pPr>
            <a:r>
              <a:rPr lang="en-US" sz="3600" dirty="0"/>
              <a:t>Allows medics and combat life-savers to focus attention on more seriously injured casualties</a:t>
            </a:r>
          </a:p>
          <a:p>
            <a:endParaRPr lang="en-US" sz="3600" dirty="0"/>
          </a:p>
          <a:p>
            <a:endParaRPr lang="en-US" sz="3600" dirty="0"/>
          </a:p>
        </p:txBody>
      </p:sp>
      <p:sp>
        <p:nvSpPr>
          <p:cNvPr id="3" name="Title 2"/>
          <p:cNvSpPr>
            <a:spLocks noGrp="1"/>
          </p:cNvSpPr>
          <p:nvPr>
            <p:ph type="title"/>
          </p:nvPr>
        </p:nvSpPr>
        <p:spPr/>
        <p:txBody>
          <a:bodyPr/>
          <a:lstStyle/>
          <a:p>
            <a:r>
              <a:rPr lang="en-US" sz="4400" dirty="0">
                <a:solidFill>
                  <a:schemeClr val="tx1"/>
                </a:solidFill>
              </a:rPr>
              <a:t>Individual Movement Techniques</a:t>
            </a:r>
            <a:endParaRPr lang="en-US" dirty="0">
              <a:solidFill>
                <a:schemeClr val="tx1"/>
              </a:solidFill>
            </a:endParaRPr>
          </a:p>
        </p:txBody>
      </p:sp>
    </p:spTree>
    <p:extLst>
      <p:ext uri="{BB962C8B-B14F-4D97-AF65-F5344CB8AC3E}">
        <p14:creationId xmlns:p14="http://schemas.microsoft.com/office/powerpoint/2010/main" val="2317403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arine carry"/>
          <p:cNvPicPr>
            <a:picLocks noChangeAspect="1" noChangeArrowheads="1"/>
          </p:cNvPicPr>
          <p:nvPr/>
        </p:nvPicPr>
        <p:blipFill>
          <a:blip r:embed="rId2" cstate="print"/>
          <a:srcRect t="15331" b="15944"/>
          <a:stretch>
            <a:fillRect/>
          </a:stretch>
        </p:blipFill>
        <p:spPr bwMode="auto">
          <a:xfrm>
            <a:off x="0" y="0"/>
            <a:ext cx="12192000" cy="6858000"/>
          </a:xfrm>
          <a:prstGeom prst="rect">
            <a:avLst/>
          </a:prstGeom>
          <a:noFill/>
          <a:ln w="9525">
            <a:noFill/>
            <a:miter lim="800000"/>
            <a:headEnd/>
            <a:tailEnd/>
          </a:ln>
        </p:spPr>
      </p:pic>
    </p:spTree>
    <p:extLst>
      <p:ext uri="{BB962C8B-B14F-4D97-AF65-F5344CB8AC3E}">
        <p14:creationId xmlns:p14="http://schemas.microsoft.com/office/powerpoint/2010/main" val="765628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4000" b="1" dirty="0"/>
              <a:t>Handle system</a:t>
            </a:r>
          </a:p>
          <a:p>
            <a:pPr lvl="1"/>
            <a:r>
              <a:rPr lang="en-US" sz="3600" b="1" dirty="0"/>
              <a:t>Fast hook up</a:t>
            </a:r>
          </a:p>
          <a:p>
            <a:pPr lvl="1"/>
            <a:r>
              <a:rPr lang="en-US" sz="3600" b="1" dirty="0"/>
              <a:t>Exponentially increases speed of rescue</a:t>
            </a:r>
          </a:p>
          <a:p>
            <a:pPr lvl="1">
              <a:buFontTx/>
              <a:buNone/>
            </a:pPr>
            <a:endParaRPr lang="en-US" sz="3600" b="1" dirty="0"/>
          </a:p>
          <a:p>
            <a:pPr>
              <a:buFontTx/>
              <a:buNone/>
            </a:pPr>
            <a:endParaRPr lang="en-US" sz="4000" dirty="0"/>
          </a:p>
          <a:p>
            <a:endParaRPr lang="en-US" sz="4000" dirty="0"/>
          </a:p>
        </p:txBody>
      </p:sp>
      <p:sp>
        <p:nvSpPr>
          <p:cNvPr id="3" name="Title 2"/>
          <p:cNvSpPr>
            <a:spLocks noGrp="1"/>
          </p:cNvSpPr>
          <p:nvPr>
            <p:ph type="title"/>
          </p:nvPr>
        </p:nvSpPr>
        <p:spPr/>
        <p:txBody>
          <a:bodyPr>
            <a:normAutofit/>
          </a:bodyPr>
          <a:lstStyle/>
          <a:p>
            <a:r>
              <a:rPr lang="en-US" sz="4400" dirty="0">
                <a:solidFill>
                  <a:schemeClr val="tx1"/>
                </a:solidFill>
              </a:rPr>
              <a:t>Drags</a:t>
            </a:r>
          </a:p>
        </p:txBody>
      </p:sp>
      <p:pic>
        <p:nvPicPr>
          <p:cNvPr id="4" name="Picture 4" descr="Drag_1"/>
          <p:cNvPicPr>
            <a:picLocks noChangeAspect="1" noChangeArrowheads="1"/>
          </p:cNvPicPr>
          <p:nvPr/>
        </p:nvPicPr>
        <p:blipFill>
          <a:blip r:embed="rId2" cstate="print"/>
          <a:srcRect/>
          <a:stretch>
            <a:fillRect/>
          </a:stretch>
        </p:blipFill>
        <p:spPr bwMode="auto">
          <a:xfrm>
            <a:off x="5654841" y="3946358"/>
            <a:ext cx="3882189" cy="2911642"/>
          </a:xfrm>
          <a:prstGeom prst="rect">
            <a:avLst/>
          </a:prstGeom>
          <a:noFill/>
          <a:ln w="9525">
            <a:noFill/>
            <a:miter lim="800000"/>
            <a:headEnd/>
            <a:tailEnd/>
          </a:ln>
        </p:spPr>
      </p:pic>
      <p:pic>
        <p:nvPicPr>
          <p:cNvPr id="5" name="Picture 5" descr="Drag_Handle"/>
          <p:cNvPicPr>
            <a:picLocks noChangeAspect="1" noChangeArrowheads="1"/>
          </p:cNvPicPr>
          <p:nvPr/>
        </p:nvPicPr>
        <p:blipFill>
          <a:blip r:embed="rId3" cstate="print"/>
          <a:srcRect/>
          <a:stretch>
            <a:fillRect/>
          </a:stretch>
        </p:blipFill>
        <p:spPr bwMode="auto">
          <a:xfrm>
            <a:off x="609599" y="3946358"/>
            <a:ext cx="3882189" cy="2911642"/>
          </a:xfrm>
          <a:prstGeom prst="rect">
            <a:avLst/>
          </a:prstGeom>
          <a:noFill/>
          <a:ln w="9525">
            <a:noFill/>
            <a:miter lim="800000"/>
            <a:headEnd/>
            <a:tailEnd/>
          </a:ln>
        </p:spPr>
      </p:pic>
      <p:pic>
        <p:nvPicPr>
          <p:cNvPr id="6" name="Picture 7" descr="IMG_2120"/>
          <p:cNvPicPr>
            <a:picLocks noChangeAspect="1" noChangeArrowheads="1"/>
          </p:cNvPicPr>
          <p:nvPr/>
        </p:nvPicPr>
        <p:blipFill>
          <a:blip r:embed="rId4" cstate="print"/>
          <a:srcRect/>
          <a:stretch>
            <a:fillRect/>
          </a:stretch>
        </p:blipFill>
        <p:spPr bwMode="auto">
          <a:xfrm>
            <a:off x="10100261" y="3598697"/>
            <a:ext cx="1482139" cy="3259303"/>
          </a:xfrm>
          <a:prstGeom prst="rect">
            <a:avLst/>
          </a:prstGeom>
          <a:noFill/>
          <a:ln w="9525">
            <a:noFill/>
            <a:miter lim="800000"/>
            <a:headEnd/>
            <a:tailEnd/>
          </a:ln>
        </p:spPr>
      </p:pic>
    </p:spTree>
    <p:extLst>
      <p:ext uri="{BB962C8B-B14F-4D97-AF65-F5344CB8AC3E}">
        <p14:creationId xmlns:p14="http://schemas.microsoft.com/office/powerpoint/2010/main" val="3582854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0"/>
            <a:ext cx="6440905" cy="4709160"/>
          </a:xfrm>
        </p:spPr>
        <p:txBody>
          <a:bodyPr>
            <a:normAutofit/>
          </a:bodyPr>
          <a:lstStyle/>
          <a:p>
            <a:r>
              <a:rPr lang="en-US" sz="3200" b="1" dirty="0"/>
              <a:t>Ideal for short distances during tactical engagements</a:t>
            </a:r>
          </a:p>
          <a:p>
            <a:r>
              <a:rPr lang="en-US" sz="3200" b="1" dirty="0"/>
              <a:t>Advantages</a:t>
            </a:r>
          </a:p>
          <a:p>
            <a:pPr lvl="1"/>
            <a:r>
              <a:rPr lang="en-US" sz="2800" b="1" dirty="0"/>
              <a:t>Casualty maintains low profile</a:t>
            </a:r>
          </a:p>
          <a:p>
            <a:pPr lvl="1"/>
            <a:r>
              <a:rPr lang="en-US" sz="2800" b="1" dirty="0"/>
              <a:t>1-handed methods allow rescuer to maintain close-quarter firing ability with free hand</a:t>
            </a:r>
          </a:p>
          <a:p>
            <a:pPr lvl="1"/>
            <a:r>
              <a:rPr lang="en-US" sz="2800" b="1" dirty="0"/>
              <a:t>Heavy casualties that cannot be carried may be dragged</a:t>
            </a:r>
          </a:p>
          <a:p>
            <a:endParaRPr lang="en-US" sz="3200" dirty="0"/>
          </a:p>
        </p:txBody>
      </p:sp>
      <p:sp>
        <p:nvSpPr>
          <p:cNvPr id="3" name="Title 2"/>
          <p:cNvSpPr>
            <a:spLocks noGrp="1"/>
          </p:cNvSpPr>
          <p:nvPr>
            <p:ph type="title"/>
          </p:nvPr>
        </p:nvSpPr>
        <p:spPr/>
        <p:txBody>
          <a:bodyPr>
            <a:normAutofit/>
          </a:bodyPr>
          <a:lstStyle/>
          <a:p>
            <a:r>
              <a:rPr lang="en-US" sz="4400" dirty="0">
                <a:solidFill>
                  <a:schemeClr val="tx1"/>
                </a:solidFill>
              </a:rPr>
              <a:t>Drag Techniques</a:t>
            </a:r>
          </a:p>
        </p:txBody>
      </p:sp>
      <p:pic>
        <p:nvPicPr>
          <p:cNvPr id="4" name="Picture 5" descr="dragwoundedbuddy"/>
          <p:cNvPicPr>
            <a:picLocks noChangeAspect="1" noChangeArrowheads="1"/>
          </p:cNvPicPr>
          <p:nvPr/>
        </p:nvPicPr>
        <p:blipFill>
          <a:blip r:embed="rId2" cstate="print"/>
          <a:srcRect/>
          <a:stretch>
            <a:fillRect/>
          </a:stretch>
        </p:blipFill>
        <p:spPr bwMode="auto">
          <a:xfrm>
            <a:off x="7050505" y="1855269"/>
            <a:ext cx="4934602" cy="4199021"/>
          </a:xfrm>
          <a:prstGeom prst="rect">
            <a:avLst/>
          </a:prstGeom>
          <a:noFill/>
          <a:ln w="25400">
            <a:noFill/>
            <a:miter lim="800000"/>
            <a:headEnd/>
            <a:tailEnd/>
          </a:ln>
        </p:spPr>
      </p:pic>
    </p:spTree>
    <p:extLst>
      <p:ext uri="{BB962C8B-B14F-4D97-AF65-F5344CB8AC3E}">
        <p14:creationId xmlns:p14="http://schemas.microsoft.com/office/powerpoint/2010/main" val="1907678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433137"/>
            <a:ext cx="10972800" cy="5876223"/>
          </a:xfrm>
        </p:spPr>
        <p:txBody>
          <a:bodyPr>
            <a:normAutofit/>
          </a:bodyPr>
          <a:lstStyle/>
          <a:p>
            <a:pPr algn="ctr">
              <a:lnSpc>
                <a:spcPct val="80000"/>
              </a:lnSpc>
              <a:buFontTx/>
              <a:buNone/>
            </a:pPr>
            <a:r>
              <a:rPr lang="en-US" sz="4400" dirty="0">
                <a:solidFill>
                  <a:srgbClr val="FFFF00"/>
                </a:solidFill>
              </a:rPr>
              <a:t>TASK</a:t>
            </a:r>
          </a:p>
          <a:p>
            <a:pPr algn="ctr">
              <a:lnSpc>
                <a:spcPct val="80000"/>
              </a:lnSpc>
              <a:buFontTx/>
              <a:buNone/>
            </a:pPr>
            <a:r>
              <a:rPr lang="en-US" sz="3600" dirty="0"/>
              <a:t>Conduct tactical casualty movement</a:t>
            </a:r>
          </a:p>
          <a:p>
            <a:pPr algn="ctr">
              <a:lnSpc>
                <a:spcPct val="80000"/>
              </a:lnSpc>
              <a:buFontTx/>
              <a:buNone/>
            </a:pPr>
            <a:endParaRPr lang="en-US" sz="3600" dirty="0"/>
          </a:p>
          <a:p>
            <a:pPr algn="ctr">
              <a:lnSpc>
                <a:spcPct val="80000"/>
              </a:lnSpc>
              <a:buFontTx/>
              <a:buNone/>
            </a:pPr>
            <a:r>
              <a:rPr lang="en-US" sz="4400" dirty="0">
                <a:solidFill>
                  <a:srgbClr val="FFFF00"/>
                </a:solidFill>
              </a:rPr>
              <a:t>Conditions</a:t>
            </a:r>
          </a:p>
          <a:p>
            <a:pPr algn="ctr">
              <a:lnSpc>
                <a:spcPct val="80000"/>
              </a:lnSpc>
              <a:buFontTx/>
              <a:buNone/>
            </a:pPr>
            <a:r>
              <a:rPr lang="en-US" sz="3600" dirty="0"/>
              <a:t>Given a written situation concerning a tactical casualty movement situation and possible responses</a:t>
            </a:r>
          </a:p>
          <a:p>
            <a:pPr algn="ctr">
              <a:lnSpc>
                <a:spcPct val="80000"/>
              </a:lnSpc>
              <a:buFontTx/>
              <a:buNone/>
            </a:pPr>
            <a:endParaRPr lang="en-US" sz="3600" dirty="0"/>
          </a:p>
          <a:p>
            <a:pPr algn="ctr">
              <a:lnSpc>
                <a:spcPct val="80000"/>
              </a:lnSpc>
              <a:buFontTx/>
              <a:buNone/>
            </a:pPr>
            <a:r>
              <a:rPr lang="en-US" sz="4400" dirty="0">
                <a:solidFill>
                  <a:srgbClr val="FFFF00"/>
                </a:solidFill>
              </a:rPr>
              <a:t>STANDARDS</a:t>
            </a:r>
          </a:p>
          <a:p>
            <a:pPr algn="ctr">
              <a:lnSpc>
                <a:spcPct val="80000"/>
              </a:lnSpc>
              <a:buFontTx/>
              <a:buNone/>
            </a:pPr>
            <a:r>
              <a:rPr lang="en-US" sz="3600" dirty="0"/>
              <a:t>Select the correct response based upon instruction given in </a:t>
            </a:r>
            <a:r>
              <a:rPr lang="en-US" sz="3600" dirty="0" err="1"/>
              <a:t>Subcourse</a:t>
            </a:r>
            <a:r>
              <a:rPr lang="en-US" sz="3600" dirty="0"/>
              <a:t> IS0871</a:t>
            </a:r>
          </a:p>
          <a:p>
            <a:pPr marL="137160" indent="0">
              <a:buNone/>
            </a:pPr>
            <a:endParaRPr lang="en-US" sz="3600" dirty="0"/>
          </a:p>
        </p:txBody>
      </p:sp>
    </p:spTree>
    <p:extLst>
      <p:ext uri="{BB962C8B-B14F-4D97-AF65-F5344CB8AC3E}">
        <p14:creationId xmlns:p14="http://schemas.microsoft.com/office/powerpoint/2010/main" val="4142156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4000" dirty="0"/>
              <a:t>Disadvantages</a:t>
            </a:r>
          </a:p>
          <a:p>
            <a:pPr lvl="1"/>
            <a:r>
              <a:rPr lang="en-US" sz="3600" b="1" dirty="0"/>
              <a:t>Only for short distances</a:t>
            </a:r>
          </a:p>
          <a:p>
            <a:pPr lvl="1"/>
            <a:r>
              <a:rPr lang="en-US" sz="3600" b="1" dirty="0"/>
              <a:t>Still requires significant strength to drag a fully-loaded casualty</a:t>
            </a:r>
          </a:p>
          <a:p>
            <a:pPr lvl="1"/>
            <a:r>
              <a:rPr lang="en-US" sz="3600" b="1" dirty="0"/>
              <a:t>Rescuer maintains a high profile</a:t>
            </a:r>
          </a:p>
          <a:p>
            <a:pPr lvl="1"/>
            <a:r>
              <a:rPr lang="en-US" sz="3600" b="1" dirty="0"/>
              <a:t>Where and how do you grab?</a:t>
            </a:r>
          </a:p>
          <a:p>
            <a:endParaRPr lang="en-US" sz="4000" b="1" dirty="0"/>
          </a:p>
          <a:p>
            <a:endParaRPr lang="en-US" sz="4000" dirty="0"/>
          </a:p>
        </p:txBody>
      </p:sp>
      <p:sp>
        <p:nvSpPr>
          <p:cNvPr id="3" name="Title 2"/>
          <p:cNvSpPr>
            <a:spLocks noGrp="1"/>
          </p:cNvSpPr>
          <p:nvPr>
            <p:ph type="title"/>
          </p:nvPr>
        </p:nvSpPr>
        <p:spPr/>
        <p:txBody>
          <a:bodyPr>
            <a:normAutofit/>
          </a:bodyPr>
          <a:lstStyle/>
          <a:p>
            <a:r>
              <a:rPr lang="en-US" sz="4400" dirty="0">
                <a:solidFill>
                  <a:schemeClr val="tx1"/>
                </a:solidFill>
              </a:rPr>
              <a:t>Drag Techniques</a:t>
            </a:r>
          </a:p>
        </p:txBody>
      </p:sp>
    </p:spTree>
    <p:extLst>
      <p:ext uri="{BB962C8B-B14F-4D97-AF65-F5344CB8AC3E}">
        <p14:creationId xmlns:p14="http://schemas.microsoft.com/office/powerpoint/2010/main" val="502359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93558" y="1600200"/>
            <a:ext cx="4940968" cy="4709160"/>
          </a:xfrm>
        </p:spPr>
        <p:txBody>
          <a:bodyPr>
            <a:normAutofit/>
          </a:bodyPr>
          <a:lstStyle/>
          <a:p>
            <a:r>
              <a:rPr lang="en-US" sz="3200" b="1" dirty="0"/>
              <a:t>Crouching decreases profile</a:t>
            </a:r>
          </a:p>
          <a:p>
            <a:r>
              <a:rPr lang="en-US" sz="3200" b="1" dirty="0"/>
              <a:t>Free hand to engage targets</a:t>
            </a:r>
          </a:p>
          <a:p>
            <a:r>
              <a:rPr lang="en-US" sz="3200" b="1" dirty="0"/>
              <a:t>Single rescuer requires more strength &amp; work resulting in rescuer fatigue and difficulty moving casualty.</a:t>
            </a:r>
          </a:p>
          <a:p>
            <a:pPr>
              <a:lnSpc>
                <a:spcPct val="110000"/>
              </a:lnSpc>
              <a:buClr>
                <a:schemeClr val="tx1"/>
              </a:buClr>
              <a:buFont typeface="Wingdings" pitchFamily="2" charset="2"/>
              <a:buChar char="§"/>
            </a:pPr>
            <a:endParaRPr lang="en-US" sz="3200" b="1" dirty="0"/>
          </a:p>
          <a:p>
            <a:endParaRPr lang="en-US" sz="3200" dirty="0"/>
          </a:p>
        </p:txBody>
      </p:sp>
      <p:sp>
        <p:nvSpPr>
          <p:cNvPr id="3" name="Title 2"/>
          <p:cNvSpPr>
            <a:spLocks noGrp="1"/>
          </p:cNvSpPr>
          <p:nvPr>
            <p:ph type="title"/>
          </p:nvPr>
        </p:nvSpPr>
        <p:spPr/>
        <p:txBody>
          <a:bodyPr>
            <a:normAutofit/>
          </a:bodyPr>
          <a:lstStyle/>
          <a:p>
            <a:r>
              <a:rPr lang="en-US" sz="4400" dirty="0">
                <a:solidFill>
                  <a:schemeClr val="tx1"/>
                </a:solidFill>
              </a:rPr>
              <a:t>One-Person </a:t>
            </a:r>
            <a:r>
              <a:rPr lang="en-US" sz="4400" dirty="0" smtClean="0">
                <a:solidFill>
                  <a:schemeClr val="tx1"/>
                </a:solidFill>
              </a:rPr>
              <a:t>Drag</a:t>
            </a:r>
            <a:endParaRPr lang="en-US" dirty="0">
              <a:solidFill>
                <a:schemeClr val="tx1"/>
              </a:solidFill>
            </a:endParaRPr>
          </a:p>
        </p:txBody>
      </p:sp>
      <p:pic>
        <p:nvPicPr>
          <p:cNvPr id="4" name="Picture 3" descr="CM one man drag"/>
          <p:cNvPicPr>
            <a:picLocks noChangeAspect="1" noChangeArrowheads="1"/>
          </p:cNvPicPr>
          <p:nvPr/>
        </p:nvPicPr>
        <p:blipFill>
          <a:blip r:embed="rId2" cstate="print"/>
          <a:srcRect l="18867" t="22404" r="8490"/>
          <a:stretch>
            <a:fillRect/>
          </a:stretch>
        </p:blipFill>
        <p:spPr bwMode="auto">
          <a:xfrm>
            <a:off x="5534525" y="1600200"/>
            <a:ext cx="6376737" cy="4926030"/>
          </a:xfrm>
          <a:prstGeom prst="rect">
            <a:avLst/>
          </a:prstGeom>
          <a:noFill/>
          <a:ln w="9525">
            <a:noFill/>
            <a:miter lim="800000"/>
            <a:headEnd/>
            <a:tailEnd/>
          </a:ln>
        </p:spPr>
      </p:pic>
      <p:sp>
        <p:nvSpPr>
          <p:cNvPr id="5" name="Text Box 6"/>
          <p:cNvSpPr txBox="1">
            <a:spLocks noChangeArrowheads="1"/>
          </p:cNvSpPr>
          <p:nvPr/>
        </p:nvSpPr>
        <p:spPr bwMode="auto">
          <a:xfrm>
            <a:off x="8522368" y="1808748"/>
            <a:ext cx="1227067" cy="523220"/>
          </a:xfrm>
          <a:prstGeom prst="rect">
            <a:avLst/>
          </a:prstGeom>
          <a:noFill/>
          <a:ln w="28575">
            <a:solidFill>
              <a:srgbClr val="FF0000"/>
            </a:solidFill>
            <a:miter lim="800000"/>
            <a:headEnd type="none" w="sm" len="sm"/>
            <a:tailEnd type="none" w="sm" len="sm"/>
          </a:ln>
          <a:effectLst/>
        </p:spPr>
        <p:txBody>
          <a:bodyPr wrap="none">
            <a:spAutoFit/>
          </a:bodyPr>
          <a:lstStyle/>
          <a:p>
            <a:pPr eaLnBrk="0" hangingPunct="0">
              <a:defRPr/>
            </a:pPr>
            <a:r>
              <a:rPr lang="en-US" sz="2800" b="1" dirty="0">
                <a:solidFill>
                  <a:srgbClr val="FF0000"/>
                </a:solidFill>
                <a:effectLst>
                  <a:outerShdw blurRad="38100" dist="38100" dir="2700000" algn="tl">
                    <a:srgbClr val="000000"/>
                  </a:outerShdw>
                </a:effectLst>
              </a:rPr>
              <a:t>Crouch</a:t>
            </a:r>
          </a:p>
        </p:txBody>
      </p:sp>
      <p:sp>
        <p:nvSpPr>
          <p:cNvPr id="6" name="Line 7"/>
          <p:cNvSpPr>
            <a:spLocks noChangeShapeType="1"/>
          </p:cNvSpPr>
          <p:nvPr/>
        </p:nvSpPr>
        <p:spPr bwMode="auto">
          <a:xfrm>
            <a:off x="9749435" y="2335728"/>
            <a:ext cx="377825" cy="204788"/>
          </a:xfrm>
          <a:prstGeom prst="line">
            <a:avLst/>
          </a:prstGeom>
          <a:noFill/>
          <a:ln w="28575">
            <a:solidFill>
              <a:srgbClr val="FF0000"/>
            </a:solidFill>
            <a:miter lim="800000"/>
            <a:headEnd type="none" w="sm" len="sm"/>
            <a:tailEnd type="triangle" w="med" len="med"/>
          </a:ln>
        </p:spPr>
        <p:txBody>
          <a:bodyPr wrap="none"/>
          <a:lstStyle/>
          <a:p>
            <a:endParaRPr lang="en-US"/>
          </a:p>
        </p:txBody>
      </p:sp>
      <p:sp>
        <p:nvSpPr>
          <p:cNvPr id="7" name="Text Box 8"/>
          <p:cNvSpPr txBox="1">
            <a:spLocks noChangeArrowheads="1"/>
          </p:cNvSpPr>
          <p:nvPr/>
        </p:nvSpPr>
        <p:spPr bwMode="auto">
          <a:xfrm>
            <a:off x="8274647" y="5494421"/>
            <a:ext cx="2433230" cy="523220"/>
          </a:xfrm>
          <a:prstGeom prst="rect">
            <a:avLst/>
          </a:prstGeom>
          <a:noFill/>
          <a:ln w="28575">
            <a:solidFill>
              <a:srgbClr val="FF0000"/>
            </a:solidFill>
            <a:miter lim="800000"/>
            <a:headEnd type="none" w="sm" len="sm"/>
            <a:tailEnd type="none" w="sm" len="sm"/>
          </a:ln>
          <a:effectLst/>
        </p:spPr>
        <p:txBody>
          <a:bodyPr wrap="none">
            <a:spAutoFit/>
          </a:bodyPr>
          <a:lstStyle/>
          <a:p>
            <a:pPr eaLnBrk="0" hangingPunct="0">
              <a:defRPr/>
            </a:pPr>
            <a:r>
              <a:rPr lang="en-US" sz="2800" b="1" dirty="0">
                <a:solidFill>
                  <a:srgbClr val="FF0000"/>
                </a:solidFill>
                <a:effectLst>
                  <a:outerShdw blurRad="38100" dist="38100" dir="2700000" algn="tl">
                    <a:srgbClr val="000000"/>
                  </a:outerShdw>
                </a:effectLst>
              </a:rPr>
              <a:t>Weapon Ready</a:t>
            </a:r>
          </a:p>
        </p:txBody>
      </p:sp>
      <p:sp>
        <p:nvSpPr>
          <p:cNvPr id="8" name="Line 9"/>
          <p:cNvSpPr>
            <a:spLocks noChangeShapeType="1"/>
          </p:cNvSpPr>
          <p:nvPr/>
        </p:nvSpPr>
        <p:spPr bwMode="auto">
          <a:xfrm flipV="1">
            <a:off x="9218212" y="4478421"/>
            <a:ext cx="546100" cy="1016000"/>
          </a:xfrm>
          <a:prstGeom prst="line">
            <a:avLst/>
          </a:prstGeom>
          <a:noFill/>
          <a:ln w="28575">
            <a:solidFill>
              <a:srgbClr val="FF0000"/>
            </a:solidFill>
            <a:miter lim="800000"/>
            <a:headEnd type="none" w="sm" len="sm"/>
            <a:tailEnd type="triangle" w="med" len="med"/>
          </a:ln>
        </p:spPr>
        <p:txBody>
          <a:bodyPr wrap="none"/>
          <a:lstStyle/>
          <a:p>
            <a:endParaRPr lang="en-US"/>
          </a:p>
        </p:txBody>
      </p:sp>
    </p:spTree>
    <p:extLst>
      <p:ext uri="{BB962C8B-B14F-4D97-AF65-F5344CB8AC3E}">
        <p14:creationId xmlns:p14="http://schemas.microsoft.com/office/powerpoint/2010/main" val="3252162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0"/>
            <a:ext cx="5358063" cy="4709160"/>
          </a:xfrm>
        </p:spPr>
        <p:txBody>
          <a:bodyPr>
            <a:normAutofit/>
          </a:bodyPr>
          <a:lstStyle/>
          <a:p>
            <a:r>
              <a:rPr lang="en-US" sz="3200" b="1" dirty="0"/>
              <a:t>Rescuers have a high profile, but may crouch to decrease profile</a:t>
            </a:r>
          </a:p>
          <a:p>
            <a:r>
              <a:rPr lang="en-US" sz="3200" b="1" dirty="0"/>
              <a:t>Both have a free hand to engage targets</a:t>
            </a:r>
          </a:p>
          <a:p>
            <a:r>
              <a:rPr lang="en-US" sz="3200" b="1" dirty="0"/>
              <a:t>Using 2 rescuers requires less strength &amp; work resulting in less rescuer fatigue.</a:t>
            </a:r>
          </a:p>
          <a:p>
            <a:pPr>
              <a:lnSpc>
                <a:spcPct val="110000"/>
              </a:lnSpc>
              <a:buClr>
                <a:schemeClr val="tx1"/>
              </a:buClr>
              <a:buFont typeface="Wingdings" pitchFamily="2" charset="2"/>
              <a:buChar char="§"/>
            </a:pPr>
            <a:endParaRPr lang="en-US" sz="3200" b="1" dirty="0"/>
          </a:p>
          <a:p>
            <a:endParaRPr lang="en-US" sz="3200" dirty="0"/>
          </a:p>
        </p:txBody>
      </p:sp>
      <p:sp>
        <p:nvSpPr>
          <p:cNvPr id="3" name="Title 2"/>
          <p:cNvSpPr>
            <a:spLocks noGrp="1"/>
          </p:cNvSpPr>
          <p:nvPr>
            <p:ph type="title"/>
          </p:nvPr>
        </p:nvSpPr>
        <p:spPr/>
        <p:txBody>
          <a:bodyPr>
            <a:normAutofit/>
          </a:bodyPr>
          <a:lstStyle/>
          <a:p>
            <a:r>
              <a:rPr lang="en-US" sz="4400" dirty="0">
                <a:solidFill>
                  <a:schemeClr val="tx1"/>
                </a:solidFill>
              </a:rPr>
              <a:t>Two-Person </a:t>
            </a:r>
            <a:r>
              <a:rPr lang="en-US" sz="4400" dirty="0" smtClean="0">
                <a:solidFill>
                  <a:schemeClr val="tx1"/>
                </a:solidFill>
              </a:rPr>
              <a:t>Drag</a:t>
            </a:r>
            <a:endParaRPr lang="en-US" dirty="0">
              <a:solidFill>
                <a:schemeClr val="tx1"/>
              </a:solidFill>
            </a:endParaRPr>
          </a:p>
        </p:txBody>
      </p:sp>
      <p:pic>
        <p:nvPicPr>
          <p:cNvPr id="4" name="Picture 6" descr="CM two man drag"/>
          <p:cNvPicPr>
            <a:picLocks noChangeAspect="1" noChangeArrowheads="1"/>
          </p:cNvPicPr>
          <p:nvPr/>
        </p:nvPicPr>
        <p:blipFill>
          <a:blip r:embed="rId2" cstate="print"/>
          <a:srcRect l="20030" t="27298" r="16779" b="1048"/>
          <a:stretch>
            <a:fillRect/>
          </a:stretch>
        </p:blipFill>
        <p:spPr bwMode="auto">
          <a:xfrm>
            <a:off x="5967662" y="1417638"/>
            <a:ext cx="5614737" cy="5233302"/>
          </a:xfrm>
          <a:prstGeom prst="rect">
            <a:avLst/>
          </a:prstGeom>
          <a:noFill/>
          <a:ln w="9525">
            <a:noFill/>
            <a:miter lim="800000"/>
            <a:headEnd/>
            <a:tailEnd/>
          </a:ln>
        </p:spPr>
      </p:pic>
      <p:sp>
        <p:nvSpPr>
          <p:cNvPr id="5" name="Text Box 7"/>
          <p:cNvSpPr txBox="1">
            <a:spLocks noChangeArrowheads="1"/>
          </p:cNvSpPr>
          <p:nvPr/>
        </p:nvSpPr>
        <p:spPr bwMode="auto">
          <a:xfrm>
            <a:off x="7431506" y="1600200"/>
            <a:ext cx="1227067" cy="523220"/>
          </a:xfrm>
          <a:prstGeom prst="rect">
            <a:avLst/>
          </a:prstGeom>
          <a:noFill/>
          <a:ln w="28575">
            <a:solidFill>
              <a:srgbClr val="FF0000"/>
            </a:solidFill>
            <a:miter lim="800000"/>
            <a:headEnd type="none" w="sm" len="sm"/>
            <a:tailEnd type="none" w="sm" len="sm"/>
          </a:ln>
          <a:effectLst/>
        </p:spPr>
        <p:txBody>
          <a:bodyPr wrap="none">
            <a:spAutoFit/>
          </a:bodyPr>
          <a:lstStyle/>
          <a:p>
            <a:pPr eaLnBrk="0" hangingPunct="0">
              <a:defRPr/>
            </a:pPr>
            <a:r>
              <a:rPr lang="en-US" sz="2800" b="1" dirty="0">
                <a:solidFill>
                  <a:srgbClr val="FF0000"/>
                </a:solidFill>
                <a:effectLst>
                  <a:outerShdw blurRad="38100" dist="38100" dir="2700000" algn="tl">
                    <a:srgbClr val="000000"/>
                  </a:outerShdw>
                </a:effectLst>
              </a:rPr>
              <a:t>Crouch</a:t>
            </a:r>
          </a:p>
        </p:txBody>
      </p:sp>
      <p:sp>
        <p:nvSpPr>
          <p:cNvPr id="6" name="Line 8"/>
          <p:cNvSpPr>
            <a:spLocks noChangeShapeType="1"/>
          </p:cNvSpPr>
          <p:nvPr/>
        </p:nvSpPr>
        <p:spPr bwMode="auto">
          <a:xfrm flipH="1">
            <a:off x="7871207" y="2123420"/>
            <a:ext cx="347663" cy="457200"/>
          </a:xfrm>
          <a:prstGeom prst="line">
            <a:avLst/>
          </a:prstGeom>
          <a:noFill/>
          <a:ln w="28575">
            <a:solidFill>
              <a:srgbClr val="FF0000"/>
            </a:solidFill>
            <a:miter lim="800000"/>
            <a:headEnd type="none" w="sm" len="sm"/>
            <a:tailEnd type="triangle" w="med" len="med"/>
          </a:ln>
        </p:spPr>
        <p:txBody>
          <a:bodyPr wrap="none"/>
          <a:lstStyle/>
          <a:p>
            <a:endParaRPr lang="en-US"/>
          </a:p>
        </p:txBody>
      </p:sp>
      <p:sp>
        <p:nvSpPr>
          <p:cNvPr id="7" name="Text Box 9"/>
          <p:cNvSpPr txBox="1">
            <a:spLocks noChangeArrowheads="1"/>
          </p:cNvSpPr>
          <p:nvPr/>
        </p:nvSpPr>
        <p:spPr bwMode="auto">
          <a:xfrm>
            <a:off x="7691562" y="5561096"/>
            <a:ext cx="2575898" cy="523220"/>
          </a:xfrm>
          <a:prstGeom prst="rect">
            <a:avLst/>
          </a:prstGeom>
          <a:noFill/>
          <a:ln w="28575">
            <a:solidFill>
              <a:srgbClr val="FF0000"/>
            </a:solidFill>
            <a:miter lim="800000"/>
            <a:headEnd type="none" w="sm" len="sm"/>
            <a:tailEnd type="none" w="sm" len="sm"/>
          </a:ln>
          <a:effectLst/>
        </p:spPr>
        <p:txBody>
          <a:bodyPr wrap="none">
            <a:spAutoFit/>
          </a:bodyPr>
          <a:lstStyle/>
          <a:p>
            <a:pPr eaLnBrk="0" hangingPunct="0">
              <a:defRPr/>
            </a:pPr>
            <a:r>
              <a:rPr lang="en-US" sz="2800" b="1" dirty="0">
                <a:solidFill>
                  <a:srgbClr val="FF0000"/>
                </a:solidFill>
                <a:effectLst>
                  <a:outerShdw blurRad="38100" dist="38100" dir="2700000" algn="tl">
                    <a:srgbClr val="000000"/>
                  </a:outerShdw>
                </a:effectLst>
              </a:rPr>
              <a:t>Weapons Ready</a:t>
            </a:r>
          </a:p>
        </p:txBody>
      </p:sp>
      <p:sp>
        <p:nvSpPr>
          <p:cNvPr id="8" name="Line 11"/>
          <p:cNvSpPr>
            <a:spLocks noChangeShapeType="1"/>
          </p:cNvSpPr>
          <p:nvPr/>
        </p:nvSpPr>
        <p:spPr bwMode="auto">
          <a:xfrm flipH="1" flipV="1">
            <a:off x="7050504" y="4186988"/>
            <a:ext cx="1094957" cy="1374107"/>
          </a:xfrm>
          <a:prstGeom prst="line">
            <a:avLst/>
          </a:prstGeom>
          <a:noFill/>
          <a:ln w="28575">
            <a:solidFill>
              <a:srgbClr val="FF0000"/>
            </a:solidFill>
            <a:miter lim="800000"/>
            <a:headEnd type="none" w="sm" len="sm"/>
            <a:tailEnd type="triangle" w="med" len="med"/>
          </a:ln>
        </p:spPr>
        <p:txBody>
          <a:bodyPr wrap="none"/>
          <a:lstStyle/>
          <a:p>
            <a:endParaRPr lang="en-US"/>
          </a:p>
        </p:txBody>
      </p:sp>
      <p:sp>
        <p:nvSpPr>
          <p:cNvPr id="9" name="Line 10"/>
          <p:cNvSpPr>
            <a:spLocks noChangeShapeType="1"/>
          </p:cNvSpPr>
          <p:nvPr/>
        </p:nvSpPr>
        <p:spPr bwMode="auto">
          <a:xfrm flipV="1">
            <a:off x="9632424" y="3128210"/>
            <a:ext cx="859113" cy="2432884"/>
          </a:xfrm>
          <a:prstGeom prst="line">
            <a:avLst/>
          </a:prstGeom>
          <a:noFill/>
          <a:ln w="28575">
            <a:solidFill>
              <a:srgbClr val="FF0000"/>
            </a:solidFill>
            <a:miter lim="800000"/>
            <a:headEnd type="none" w="sm" len="sm"/>
            <a:tailEnd type="triangle" w="med" len="med"/>
          </a:ln>
        </p:spPr>
        <p:txBody>
          <a:bodyPr wrap="none"/>
          <a:lstStyle/>
          <a:p>
            <a:endParaRPr lang="en-US"/>
          </a:p>
        </p:txBody>
      </p:sp>
    </p:spTree>
    <p:extLst>
      <p:ext uri="{BB962C8B-B14F-4D97-AF65-F5344CB8AC3E}">
        <p14:creationId xmlns:p14="http://schemas.microsoft.com/office/powerpoint/2010/main" val="721525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0"/>
            <a:ext cx="3649579" cy="4709160"/>
          </a:xfrm>
        </p:spPr>
        <p:txBody>
          <a:bodyPr>
            <a:normAutofit/>
          </a:bodyPr>
          <a:lstStyle/>
          <a:p>
            <a:r>
              <a:rPr lang="en-US" sz="3200" dirty="0"/>
              <a:t>Dragon Harness</a:t>
            </a:r>
          </a:p>
          <a:p>
            <a:endParaRPr lang="en-US" sz="3200" dirty="0"/>
          </a:p>
          <a:p>
            <a:endParaRPr lang="en-US" sz="3200" dirty="0"/>
          </a:p>
          <a:p>
            <a:r>
              <a:rPr lang="en-US" sz="3200" dirty="0"/>
              <a:t>Dragon Handle</a:t>
            </a:r>
          </a:p>
          <a:p>
            <a:endParaRPr lang="en-US" sz="3200" dirty="0"/>
          </a:p>
          <a:p>
            <a:endParaRPr lang="en-US" sz="3200" dirty="0"/>
          </a:p>
          <a:p>
            <a:r>
              <a:rPr lang="en-US" sz="3200" dirty="0"/>
              <a:t>Rat Strap</a:t>
            </a:r>
          </a:p>
          <a:p>
            <a:pPr>
              <a:buFontTx/>
              <a:buNone/>
            </a:pPr>
            <a:r>
              <a:rPr lang="en-US" sz="2400" b="1" dirty="0"/>
              <a:t>(Rescue Assault Tether)</a:t>
            </a:r>
          </a:p>
          <a:p>
            <a:endParaRPr lang="en-US" sz="3200" dirty="0"/>
          </a:p>
        </p:txBody>
      </p:sp>
      <p:sp>
        <p:nvSpPr>
          <p:cNvPr id="3" name="Title 2"/>
          <p:cNvSpPr>
            <a:spLocks noGrp="1"/>
          </p:cNvSpPr>
          <p:nvPr>
            <p:ph type="title"/>
          </p:nvPr>
        </p:nvSpPr>
        <p:spPr/>
        <p:txBody>
          <a:bodyPr>
            <a:normAutofit/>
          </a:bodyPr>
          <a:lstStyle/>
          <a:p>
            <a:r>
              <a:rPr lang="en-US" sz="4400" dirty="0">
                <a:solidFill>
                  <a:schemeClr val="tx1"/>
                </a:solidFill>
              </a:rPr>
              <a:t>Drag Accessories</a:t>
            </a:r>
          </a:p>
        </p:txBody>
      </p:sp>
      <p:pic>
        <p:nvPicPr>
          <p:cNvPr id="4" name="Picture 4" descr="IMG_2120"/>
          <p:cNvPicPr>
            <a:picLocks noChangeAspect="1" noChangeArrowheads="1"/>
          </p:cNvPicPr>
          <p:nvPr/>
        </p:nvPicPr>
        <p:blipFill>
          <a:blip r:embed="rId2" cstate="print"/>
          <a:srcRect/>
          <a:stretch>
            <a:fillRect/>
          </a:stretch>
        </p:blipFill>
        <p:spPr bwMode="auto">
          <a:xfrm>
            <a:off x="10166684" y="312738"/>
            <a:ext cx="1415716" cy="3113232"/>
          </a:xfrm>
          <a:prstGeom prst="rect">
            <a:avLst/>
          </a:prstGeom>
          <a:noFill/>
          <a:ln w="9525">
            <a:noFill/>
            <a:miter lim="800000"/>
            <a:headEnd/>
            <a:tailEnd/>
          </a:ln>
        </p:spPr>
      </p:pic>
      <p:pic>
        <p:nvPicPr>
          <p:cNvPr id="5" name="Picture 5" descr="Drag_Handle"/>
          <p:cNvPicPr>
            <a:picLocks noChangeAspect="1" noChangeArrowheads="1"/>
          </p:cNvPicPr>
          <p:nvPr/>
        </p:nvPicPr>
        <p:blipFill>
          <a:blip r:embed="rId3" cstate="print"/>
          <a:srcRect/>
          <a:stretch>
            <a:fillRect/>
          </a:stretch>
        </p:blipFill>
        <p:spPr bwMode="auto">
          <a:xfrm>
            <a:off x="4800599" y="2454420"/>
            <a:ext cx="3332747" cy="2499560"/>
          </a:xfrm>
          <a:prstGeom prst="rect">
            <a:avLst/>
          </a:prstGeom>
          <a:noFill/>
          <a:ln w="9525">
            <a:noFill/>
            <a:miter lim="800000"/>
            <a:headEnd/>
            <a:tailEnd/>
          </a:ln>
        </p:spPr>
      </p:pic>
      <p:pic>
        <p:nvPicPr>
          <p:cNvPr id="6" name="Picture 6" descr="Drag_1"/>
          <p:cNvPicPr>
            <a:picLocks noChangeAspect="1" noChangeArrowheads="1"/>
          </p:cNvPicPr>
          <p:nvPr/>
        </p:nvPicPr>
        <p:blipFill>
          <a:blip r:embed="rId4" cstate="print"/>
          <a:srcRect/>
          <a:stretch>
            <a:fillRect/>
          </a:stretch>
        </p:blipFill>
        <p:spPr bwMode="auto">
          <a:xfrm>
            <a:off x="8133346" y="4462752"/>
            <a:ext cx="3193664" cy="2395248"/>
          </a:xfrm>
          <a:prstGeom prst="rect">
            <a:avLst/>
          </a:prstGeom>
          <a:noFill/>
          <a:ln w="9525">
            <a:noFill/>
            <a:miter lim="800000"/>
            <a:headEnd/>
            <a:tailEnd/>
          </a:ln>
        </p:spPr>
      </p:pic>
    </p:spTree>
    <p:extLst>
      <p:ext uri="{BB962C8B-B14F-4D97-AF65-F5344CB8AC3E}">
        <p14:creationId xmlns:p14="http://schemas.microsoft.com/office/powerpoint/2010/main" val="596870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0"/>
            <a:ext cx="5454316" cy="4709160"/>
          </a:xfrm>
        </p:spPr>
        <p:txBody>
          <a:bodyPr>
            <a:noAutofit/>
          </a:bodyPr>
          <a:lstStyle/>
          <a:p>
            <a:pPr>
              <a:lnSpc>
                <a:spcPct val="90000"/>
              </a:lnSpc>
            </a:pPr>
            <a:r>
              <a:rPr lang="en-US" sz="3200" b="1" dirty="0"/>
              <a:t>Manufactured ( i.e. Dragon Harness, Dragon Handle, or Rat Strap )</a:t>
            </a:r>
          </a:p>
          <a:p>
            <a:pPr>
              <a:lnSpc>
                <a:spcPct val="90000"/>
              </a:lnSpc>
            </a:pPr>
            <a:r>
              <a:rPr lang="en-US" sz="3200" b="1" dirty="0"/>
              <a:t>Field expedient with rope and snap-link</a:t>
            </a:r>
          </a:p>
          <a:p>
            <a:pPr>
              <a:lnSpc>
                <a:spcPct val="90000"/>
              </a:lnSpc>
            </a:pPr>
            <a:r>
              <a:rPr lang="en-US" sz="3200" b="1" dirty="0"/>
              <a:t>Provides mechanical advantage over dragging by hand</a:t>
            </a:r>
          </a:p>
          <a:p>
            <a:pPr>
              <a:lnSpc>
                <a:spcPct val="90000"/>
              </a:lnSpc>
            </a:pPr>
            <a:r>
              <a:rPr lang="en-US" sz="3200" b="1" dirty="0"/>
              <a:t>Used with single or multiple rescuers</a:t>
            </a:r>
          </a:p>
          <a:p>
            <a:pPr>
              <a:lnSpc>
                <a:spcPct val="90000"/>
              </a:lnSpc>
            </a:pPr>
            <a:endParaRPr lang="en-US" sz="3200" dirty="0"/>
          </a:p>
          <a:p>
            <a:pPr>
              <a:lnSpc>
                <a:spcPct val="90000"/>
              </a:lnSpc>
            </a:pPr>
            <a:endParaRPr lang="en-US" sz="3200" dirty="0"/>
          </a:p>
          <a:p>
            <a:pPr>
              <a:lnSpc>
                <a:spcPct val="110000"/>
              </a:lnSpc>
              <a:buClr>
                <a:schemeClr val="tx1"/>
              </a:buClr>
              <a:buFont typeface="Wingdings" pitchFamily="2" charset="2"/>
              <a:buChar char="§"/>
            </a:pPr>
            <a:endParaRPr lang="en-US" sz="3200" dirty="0"/>
          </a:p>
          <a:p>
            <a:endParaRPr lang="en-US" sz="3200" dirty="0"/>
          </a:p>
        </p:txBody>
      </p:sp>
      <p:sp>
        <p:nvSpPr>
          <p:cNvPr id="3" name="Title 2"/>
          <p:cNvSpPr>
            <a:spLocks noGrp="1"/>
          </p:cNvSpPr>
          <p:nvPr>
            <p:ph type="title"/>
          </p:nvPr>
        </p:nvSpPr>
        <p:spPr/>
        <p:txBody>
          <a:bodyPr>
            <a:normAutofit/>
          </a:bodyPr>
          <a:lstStyle/>
          <a:p>
            <a:r>
              <a:rPr lang="en-US" sz="4400" dirty="0">
                <a:solidFill>
                  <a:schemeClr val="tx1"/>
                </a:solidFill>
              </a:rPr>
              <a:t>Drag Straps and </a:t>
            </a:r>
            <a:r>
              <a:rPr lang="en-US" sz="4400" dirty="0" smtClean="0">
                <a:solidFill>
                  <a:schemeClr val="tx1"/>
                </a:solidFill>
              </a:rPr>
              <a:t>Lines</a:t>
            </a:r>
            <a:endParaRPr lang="en-US" dirty="0">
              <a:solidFill>
                <a:schemeClr val="tx1"/>
              </a:solidFill>
            </a:endParaRPr>
          </a:p>
        </p:txBody>
      </p:sp>
      <p:pic>
        <p:nvPicPr>
          <p:cNvPr id="4" name="Picture 7" descr="Handle-Strap"/>
          <p:cNvPicPr>
            <a:picLocks noChangeAspect="1" noChangeArrowheads="1"/>
          </p:cNvPicPr>
          <p:nvPr/>
        </p:nvPicPr>
        <p:blipFill>
          <a:blip r:embed="rId2" cstate="print"/>
          <a:srcRect/>
          <a:stretch>
            <a:fillRect/>
          </a:stretch>
        </p:blipFill>
        <p:spPr bwMode="auto">
          <a:xfrm>
            <a:off x="6513094" y="1417638"/>
            <a:ext cx="3417741" cy="3322804"/>
          </a:xfrm>
          <a:prstGeom prst="rect">
            <a:avLst/>
          </a:prstGeom>
          <a:noFill/>
          <a:ln w="9525">
            <a:noFill/>
            <a:miter lim="800000"/>
            <a:headEnd/>
            <a:tailEnd/>
          </a:ln>
        </p:spPr>
      </p:pic>
      <p:pic>
        <p:nvPicPr>
          <p:cNvPr id="5" name="Picture 8" descr="Rat Strap"/>
          <p:cNvPicPr>
            <a:picLocks noChangeAspect="1" noChangeArrowheads="1"/>
          </p:cNvPicPr>
          <p:nvPr/>
        </p:nvPicPr>
        <p:blipFill>
          <a:blip r:embed="rId3" cstate="print"/>
          <a:srcRect/>
          <a:stretch>
            <a:fillRect/>
          </a:stretch>
        </p:blipFill>
        <p:spPr bwMode="auto">
          <a:xfrm>
            <a:off x="6513094" y="4740441"/>
            <a:ext cx="3208422" cy="2116089"/>
          </a:xfrm>
          <a:prstGeom prst="rect">
            <a:avLst/>
          </a:prstGeom>
          <a:noFill/>
          <a:ln w="9525">
            <a:noFill/>
            <a:miter lim="800000"/>
            <a:headEnd/>
            <a:tailEnd/>
          </a:ln>
        </p:spPr>
      </p:pic>
    </p:spTree>
    <p:extLst>
      <p:ext uri="{BB962C8B-B14F-4D97-AF65-F5344CB8AC3E}">
        <p14:creationId xmlns:p14="http://schemas.microsoft.com/office/powerpoint/2010/main" val="1685630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solidFill>
                  <a:schemeClr val="tx1"/>
                </a:solidFill>
              </a:rPr>
              <a:t>Dragon Harness</a:t>
            </a:r>
            <a:r>
              <a:rPr lang="en-US" sz="4000" dirty="0">
                <a:solidFill>
                  <a:schemeClr val="tx1"/>
                </a:solidFill>
                <a:cs typeface="Arial" charset="0"/>
              </a:rPr>
              <a:t>®</a:t>
            </a:r>
            <a:endParaRPr lang="en-US" sz="4000" dirty="0">
              <a:solidFill>
                <a:schemeClr val="tx1"/>
              </a:solidFill>
            </a:endParaRPr>
          </a:p>
        </p:txBody>
      </p:sp>
      <p:pic>
        <p:nvPicPr>
          <p:cNvPr id="4" name="Lesson 9 - Dragon Harn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7221" y="1177007"/>
            <a:ext cx="9737558" cy="5477376"/>
          </a:xfrm>
          <a:prstGeom prst="rect">
            <a:avLst/>
          </a:prstGeom>
        </p:spPr>
      </p:pic>
    </p:spTree>
    <p:extLst>
      <p:ext uri="{BB962C8B-B14F-4D97-AF65-F5344CB8AC3E}">
        <p14:creationId xmlns:p14="http://schemas.microsoft.com/office/powerpoint/2010/main" val="152749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dirty="0" smtClean="0">
                <a:solidFill>
                  <a:schemeClr val="tx1"/>
                </a:solidFill>
              </a:rPr>
              <a:t>Dragon Handle®</a:t>
            </a:r>
            <a:endParaRPr lang="en-US" sz="4400" dirty="0">
              <a:solidFill>
                <a:schemeClr val="tx1"/>
              </a:solidFill>
            </a:endParaRPr>
          </a:p>
        </p:txBody>
      </p:sp>
      <p:pic>
        <p:nvPicPr>
          <p:cNvPr id="4" name="Lesson 9 - Dragon Hand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5235" y="1249195"/>
            <a:ext cx="9641530" cy="5440362"/>
          </a:xfrm>
          <a:prstGeom prst="rect">
            <a:avLst/>
          </a:prstGeom>
        </p:spPr>
      </p:pic>
    </p:spTree>
    <p:extLst>
      <p:ext uri="{BB962C8B-B14F-4D97-AF65-F5344CB8AC3E}">
        <p14:creationId xmlns:p14="http://schemas.microsoft.com/office/powerpoint/2010/main" val="3861146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RAT Strap®</a:t>
            </a:r>
            <a:endParaRPr lang="en-US" dirty="0"/>
          </a:p>
        </p:txBody>
      </p:sp>
      <p:pic>
        <p:nvPicPr>
          <p:cNvPr id="4" name="Lesson 9 - RAT Stra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5235" y="1417638"/>
            <a:ext cx="9641530" cy="5440362"/>
          </a:xfrm>
          <a:prstGeom prst="rect">
            <a:avLst/>
          </a:prstGeom>
        </p:spPr>
      </p:pic>
    </p:spTree>
    <p:extLst>
      <p:ext uri="{BB962C8B-B14F-4D97-AF65-F5344CB8AC3E}">
        <p14:creationId xmlns:p14="http://schemas.microsoft.com/office/powerpoint/2010/main" val="305624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0"/>
            <a:ext cx="5550568" cy="4709160"/>
          </a:xfrm>
        </p:spPr>
        <p:txBody>
          <a:bodyPr>
            <a:normAutofit/>
          </a:bodyPr>
          <a:lstStyle/>
          <a:p>
            <a:pPr marL="457200" indent="-457200">
              <a:buFont typeface="Arial" panose="020B0604020202020204" pitchFamily="34" charset="0"/>
              <a:buChar char="•"/>
            </a:pPr>
            <a:r>
              <a:rPr lang="en-US" sz="4800" dirty="0" smtClean="0"/>
              <a:t>Physically </a:t>
            </a:r>
            <a:r>
              <a:rPr lang="en-US" sz="4800" dirty="0"/>
              <a:t>demanding</a:t>
            </a:r>
          </a:p>
          <a:p>
            <a:pPr marL="342900" indent="-342900"/>
            <a:endParaRPr lang="en-US" sz="4800" dirty="0"/>
          </a:p>
          <a:p>
            <a:pPr marL="342900" indent="-342900" eaLnBrk="0" hangingPunct="0">
              <a:buFontTx/>
              <a:buChar char="•"/>
            </a:pPr>
            <a:r>
              <a:rPr lang="en-US" sz="4400" b="1" dirty="0"/>
              <a:t>Tactical Situation will dictate type of carry</a:t>
            </a:r>
          </a:p>
          <a:p>
            <a:pPr marL="342900" indent="-342900">
              <a:buFontTx/>
              <a:buChar char="•"/>
            </a:pPr>
            <a:endParaRPr lang="en-US" sz="4400" b="1" dirty="0"/>
          </a:p>
          <a:p>
            <a:endParaRPr lang="en-US" sz="4400" dirty="0"/>
          </a:p>
        </p:txBody>
      </p:sp>
      <p:sp>
        <p:nvSpPr>
          <p:cNvPr id="3" name="Title 2"/>
          <p:cNvSpPr>
            <a:spLocks noGrp="1"/>
          </p:cNvSpPr>
          <p:nvPr>
            <p:ph type="title"/>
          </p:nvPr>
        </p:nvSpPr>
        <p:spPr/>
        <p:txBody>
          <a:bodyPr/>
          <a:lstStyle/>
          <a:p>
            <a:r>
              <a:rPr lang="en-US" sz="4400" dirty="0">
                <a:solidFill>
                  <a:schemeClr val="tx1"/>
                </a:solidFill>
              </a:rPr>
              <a:t>Manual Carries</a:t>
            </a:r>
            <a:endParaRPr lang="en-US" dirty="0">
              <a:solidFill>
                <a:schemeClr val="tx1"/>
              </a:solidFill>
            </a:endParaRPr>
          </a:p>
        </p:txBody>
      </p:sp>
      <p:pic>
        <p:nvPicPr>
          <p:cNvPr id="4" name="Picture 6" descr="carry"/>
          <p:cNvPicPr preferRelativeResize="0">
            <a:picLocks noChangeArrowheads="1"/>
          </p:cNvPicPr>
          <p:nvPr/>
        </p:nvPicPr>
        <p:blipFill>
          <a:blip r:embed="rId2" cstate="print"/>
          <a:srcRect t="8333"/>
          <a:stretch>
            <a:fillRect/>
          </a:stretch>
        </p:blipFill>
        <p:spPr>
          <a:xfrm>
            <a:off x="6468978" y="1600200"/>
            <a:ext cx="4383505" cy="4709160"/>
          </a:xfrm>
          <a:prstGeom prst="rect">
            <a:avLst/>
          </a:prstGeom>
        </p:spPr>
      </p:pic>
    </p:spTree>
    <p:extLst>
      <p:ext uri="{BB962C8B-B14F-4D97-AF65-F5344CB8AC3E}">
        <p14:creationId xmlns:p14="http://schemas.microsoft.com/office/powerpoint/2010/main" val="565907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0"/>
            <a:ext cx="4732421" cy="4709160"/>
          </a:xfrm>
        </p:spPr>
        <p:txBody>
          <a:bodyPr>
            <a:normAutofit lnSpcReduction="10000"/>
          </a:bodyPr>
          <a:lstStyle/>
          <a:p>
            <a:pPr marL="342900" indent="-342900">
              <a:buFontTx/>
              <a:buChar char="•"/>
            </a:pPr>
            <a:r>
              <a:rPr lang="en-US" sz="4000" dirty="0"/>
              <a:t>High center of gravity (CG) increases the chance of falling over</a:t>
            </a:r>
          </a:p>
          <a:p>
            <a:pPr marL="342900" indent="-342900">
              <a:buFontTx/>
              <a:buChar char="•"/>
            </a:pPr>
            <a:r>
              <a:rPr lang="en-US" sz="4000" dirty="0"/>
              <a:t>May allow free hand for weapon readiness</a:t>
            </a:r>
          </a:p>
          <a:p>
            <a:pPr marL="342900" indent="-342900">
              <a:lnSpc>
                <a:spcPct val="110000"/>
              </a:lnSpc>
              <a:buClr>
                <a:schemeClr val="tx1"/>
              </a:buClr>
              <a:buFont typeface="Wingdings" pitchFamily="2" charset="2"/>
              <a:buChar char="§"/>
            </a:pPr>
            <a:endParaRPr lang="en-US" sz="4000" dirty="0"/>
          </a:p>
          <a:p>
            <a:endParaRPr lang="en-US" sz="4000" dirty="0"/>
          </a:p>
        </p:txBody>
      </p:sp>
      <p:sp>
        <p:nvSpPr>
          <p:cNvPr id="3" name="Title 2"/>
          <p:cNvSpPr>
            <a:spLocks noGrp="1"/>
          </p:cNvSpPr>
          <p:nvPr>
            <p:ph type="title"/>
          </p:nvPr>
        </p:nvSpPr>
        <p:spPr/>
        <p:txBody>
          <a:bodyPr/>
          <a:lstStyle/>
          <a:p>
            <a:r>
              <a:rPr lang="en-US" sz="4400" dirty="0">
                <a:solidFill>
                  <a:schemeClr val="tx1"/>
                </a:solidFill>
              </a:rPr>
              <a:t>Fireman’s Carry</a:t>
            </a:r>
            <a:endParaRPr lang="en-US" dirty="0">
              <a:solidFill>
                <a:schemeClr val="tx1"/>
              </a:solidFill>
            </a:endParaRPr>
          </a:p>
        </p:txBody>
      </p:sp>
      <p:pic>
        <p:nvPicPr>
          <p:cNvPr id="4" name="Picture 6" descr="Casualty Movement"/>
          <p:cNvPicPr preferRelativeResize="0">
            <a:picLocks noChangeArrowheads="1"/>
          </p:cNvPicPr>
          <p:nvPr/>
        </p:nvPicPr>
        <p:blipFill>
          <a:blip r:embed="rId2" cstate="print"/>
          <a:srcRect l="15378" t="7246" r="15419" b="5797"/>
          <a:stretch>
            <a:fillRect/>
          </a:stretch>
        </p:blipFill>
        <p:spPr>
          <a:xfrm>
            <a:off x="8099258" y="1287780"/>
            <a:ext cx="3276600" cy="5334000"/>
          </a:xfrm>
          <a:prstGeom prst="rect">
            <a:avLst/>
          </a:prstGeom>
        </p:spPr>
      </p:pic>
      <p:sp>
        <p:nvSpPr>
          <p:cNvPr id="5" name="Text Box 7"/>
          <p:cNvSpPr txBox="1">
            <a:spLocks noChangeArrowheads="1"/>
          </p:cNvSpPr>
          <p:nvPr/>
        </p:nvSpPr>
        <p:spPr bwMode="auto">
          <a:xfrm>
            <a:off x="5005137" y="1600200"/>
            <a:ext cx="2181726" cy="1384995"/>
          </a:xfrm>
          <a:prstGeom prst="rect">
            <a:avLst/>
          </a:prstGeom>
          <a:noFill/>
          <a:ln w="28575">
            <a:solidFill>
              <a:srgbClr val="FF0000"/>
            </a:solidFill>
            <a:miter lim="800000"/>
            <a:headEnd type="none" w="sm" len="sm"/>
            <a:tailEnd type="none" w="sm" len="sm"/>
          </a:ln>
          <a:effectLst/>
        </p:spPr>
        <p:txBody>
          <a:bodyPr wrap="square">
            <a:spAutoFit/>
          </a:bodyPr>
          <a:lstStyle/>
          <a:p>
            <a:pPr algn="ctr" eaLnBrk="0" hangingPunct="0">
              <a:defRPr/>
            </a:pPr>
            <a:r>
              <a:rPr lang="en-US" sz="2800" b="1" dirty="0">
                <a:solidFill>
                  <a:srgbClr val="FF0000"/>
                </a:solidFill>
                <a:effectLst>
                  <a:outerShdw blurRad="38100" dist="38100" dir="2700000" algn="tl">
                    <a:srgbClr val="000000"/>
                  </a:outerShdw>
                </a:effectLst>
              </a:rPr>
              <a:t>CASUALTY: light without armor</a:t>
            </a:r>
          </a:p>
        </p:txBody>
      </p:sp>
      <p:sp>
        <p:nvSpPr>
          <p:cNvPr id="6" name="Text Box 11"/>
          <p:cNvSpPr txBox="1">
            <a:spLocks noChangeArrowheads="1"/>
          </p:cNvSpPr>
          <p:nvPr/>
        </p:nvSpPr>
        <p:spPr bwMode="auto">
          <a:xfrm>
            <a:off x="5219700" y="4900863"/>
            <a:ext cx="1752600" cy="1384995"/>
          </a:xfrm>
          <a:prstGeom prst="rect">
            <a:avLst/>
          </a:prstGeom>
          <a:noFill/>
          <a:ln w="28575">
            <a:solidFill>
              <a:srgbClr val="FF0000"/>
            </a:solidFill>
            <a:miter lim="800000"/>
            <a:headEnd type="none" w="sm" len="sm"/>
            <a:tailEnd type="none" w="sm" len="sm"/>
          </a:ln>
          <a:effectLst/>
        </p:spPr>
        <p:txBody>
          <a:bodyPr>
            <a:spAutoFit/>
          </a:bodyPr>
          <a:lstStyle/>
          <a:p>
            <a:pPr algn="ctr" eaLnBrk="0" hangingPunct="0">
              <a:defRPr/>
            </a:pPr>
            <a:r>
              <a:rPr lang="en-US" sz="2800" b="1" dirty="0">
                <a:solidFill>
                  <a:srgbClr val="FF0000"/>
                </a:solidFill>
                <a:effectLst>
                  <a:outerShdw blurRad="38100" dist="38100" dir="2700000" algn="tl">
                    <a:srgbClr val="000000"/>
                  </a:outerShdw>
                </a:effectLst>
              </a:rPr>
              <a:t>RESCUER:</a:t>
            </a:r>
          </a:p>
          <a:p>
            <a:pPr algn="ctr" eaLnBrk="0" hangingPunct="0">
              <a:defRPr/>
            </a:pPr>
            <a:r>
              <a:rPr lang="en-US" sz="2800" b="1" dirty="0">
                <a:solidFill>
                  <a:srgbClr val="FF0000"/>
                </a:solidFill>
                <a:effectLst>
                  <a:outerShdw blurRad="38100" dist="38100" dir="2700000" algn="tl">
                    <a:srgbClr val="000000"/>
                  </a:outerShdw>
                </a:effectLst>
              </a:rPr>
              <a:t>larger, stronger</a:t>
            </a:r>
          </a:p>
        </p:txBody>
      </p:sp>
      <p:sp>
        <p:nvSpPr>
          <p:cNvPr id="7" name="Text Box 9"/>
          <p:cNvSpPr txBox="1">
            <a:spLocks noChangeArrowheads="1"/>
          </p:cNvSpPr>
          <p:nvPr/>
        </p:nvSpPr>
        <p:spPr bwMode="auto">
          <a:xfrm>
            <a:off x="8099258" y="6182247"/>
            <a:ext cx="3753335" cy="523220"/>
          </a:xfrm>
          <a:prstGeom prst="rect">
            <a:avLst/>
          </a:prstGeom>
          <a:noFill/>
          <a:ln w="28575">
            <a:solidFill>
              <a:srgbClr val="FF0000"/>
            </a:solidFill>
            <a:miter lim="800000"/>
            <a:headEnd type="none" w="sm" len="sm"/>
            <a:tailEnd type="none" w="sm" len="sm"/>
          </a:ln>
          <a:effectLst/>
        </p:spPr>
        <p:txBody>
          <a:bodyPr wrap="none">
            <a:spAutoFit/>
          </a:bodyPr>
          <a:lstStyle/>
          <a:p>
            <a:pPr eaLnBrk="0" hangingPunct="0">
              <a:defRPr/>
            </a:pPr>
            <a:r>
              <a:rPr lang="en-US" sz="2800" b="1" dirty="0">
                <a:solidFill>
                  <a:srgbClr val="FF0000"/>
                </a:solidFill>
                <a:effectLst>
                  <a:outerShdw blurRad="38100" dist="38100" dir="2700000" algn="tl">
                    <a:srgbClr val="000000"/>
                  </a:outerShdw>
                </a:effectLst>
              </a:rPr>
              <a:t>Weapon Hand Available</a:t>
            </a:r>
          </a:p>
        </p:txBody>
      </p:sp>
      <p:sp>
        <p:nvSpPr>
          <p:cNvPr id="8" name="Line 10"/>
          <p:cNvSpPr>
            <a:spLocks noChangeShapeType="1"/>
          </p:cNvSpPr>
          <p:nvPr/>
        </p:nvSpPr>
        <p:spPr bwMode="auto">
          <a:xfrm flipH="1" flipV="1">
            <a:off x="11044989" y="3801979"/>
            <a:ext cx="319840" cy="2328800"/>
          </a:xfrm>
          <a:prstGeom prst="line">
            <a:avLst/>
          </a:prstGeom>
          <a:noFill/>
          <a:ln w="28575">
            <a:solidFill>
              <a:srgbClr val="FF0000"/>
            </a:solidFill>
            <a:miter lim="800000"/>
            <a:headEnd type="none" w="sm" len="sm"/>
            <a:tailEnd type="triangle" w="med" len="med"/>
          </a:ln>
        </p:spPr>
        <p:txBody>
          <a:bodyPr wrap="none"/>
          <a:lstStyle/>
          <a:p>
            <a:endParaRPr lang="en-US"/>
          </a:p>
        </p:txBody>
      </p:sp>
    </p:spTree>
    <p:extLst>
      <p:ext uri="{BB962C8B-B14F-4D97-AF65-F5344CB8AC3E}">
        <p14:creationId xmlns:p14="http://schemas.microsoft.com/office/powerpoint/2010/main" val="1670247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solidFill>
                  <a:schemeClr val="tx1"/>
                </a:solidFill>
              </a:rPr>
              <a:t>Tactical Casualty Movement</a:t>
            </a:r>
            <a:endParaRPr lang="en-US" dirty="0">
              <a:solidFill>
                <a:schemeClr val="tx1"/>
              </a:solidFill>
            </a:endParaRPr>
          </a:p>
        </p:txBody>
      </p:sp>
      <p:pic>
        <p:nvPicPr>
          <p:cNvPr id="4" name="Picture 9" descr="Picture1"/>
          <p:cNvPicPr>
            <a:picLocks noChangeAspect="1" noChangeArrowheads="1"/>
          </p:cNvPicPr>
          <p:nvPr/>
        </p:nvPicPr>
        <p:blipFill>
          <a:blip r:embed="rId2" cstate="print"/>
          <a:srcRect/>
          <a:stretch>
            <a:fillRect/>
          </a:stretch>
        </p:blipFill>
        <p:spPr bwMode="auto">
          <a:xfrm>
            <a:off x="1828800" y="1249196"/>
            <a:ext cx="8534400" cy="5439996"/>
          </a:xfrm>
          <a:prstGeom prst="rect">
            <a:avLst/>
          </a:prstGeom>
          <a:noFill/>
          <a:ln w="25400">
            <a:solidFill>
              <a:srgbClr val="000080"/>
            </a:solidFill>
            <a:miter lim="800000"/>
            <a:headEnd/>
            <a:tailEnd/>
          </a:ln>
        </p:spPr>
      </p:pic>
    </p:spTree>
    <p:extLst>
      <p:ext uri="{BB962C8B-B14F-4D97-AF65-F5344CB8AC3E}">
        <p14:creationId xmlns:p14="http://schemas.microsoft.com/office/powerpoint/2010/main" val="555418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0"/>
            <a:ext cx="5767137" cy="4709160"/>
          </a:xfrm>
        </p:spPr>
        <p:txBody>
          <a:bodyPr>
            <a:normAutofit/>
          </a:bodyPr>
          <a:lstStyle/>
          <a:p>
            <a:pPr marL="342900" indent="-342900">
              <a:buFontTx/>
              <a:buChar char="•"/>
            </a:pPr>
            <a:r>
              <a:rPr lang="en-US" sz="3600" dirty="0"/>
              <a:t>More appropriate for tactical situations</a:t>
            </a:r>
          </a:p>
          <a:p>
            <a:pPr marL="342900" indent="-342900">
              <a:buFontTx/>
              <a:buChar char="•"/>
            </a:pPr>
            <a:endParaRPr lang="en-US" sz="3600" dirty="0"/>
          </a:p>
          <a:p>
            <a:pPr marL="342900" indent="-342900">
              <a:buFontTx/>
              <a:buChar char="•"/>
            </a:pPr>
            <a:r>
              <a:rPr lang="en-US" sz="3600" dirty="0"/>
              <a:t>Easier to move if conscious and have use of one arm but can be used for unconscious</a:t>
            </a:r>
          </a:p>
          <a:p>
            <a:pPr marL="342900" indent="-342900">
              <a:buFontTx/>
              <a:buChar char="•"/>
            </a:pPr>
            <a:endParaRPr lang="en-US" sz="3600" dirty="0"/>
          </a:p>
          <a:p>
            <a:pPr marL="342900" indent="-342900">
              <a:buFontTx/>
              <a:buChar char="•"/>
            </a:pPr>
            <a:endParaRPr lang="en-US" sz="3200" dirty="0"/>
          </a:p>
          <a:p>
            <a:pPr marL="342900" indent="-342900">
              <a:buFontTx/>
              <a:buChar char="•"/>
            </a:pPr>
            <a:endParaRPr lang="en-US" sz="3200" dirty="0"/>
          </a:p>
          <a:p>
            <a:pPr marL="342900" indent="-342900">
              <a:buFontTx/>
              <a:buChar char="•"/>
            </a:pPr>
            <a:endParaRPr lang="en-US" sz="3200" dirty="0"/>
          </a:p>
          <a:p>
            <a:pPr marL="342900" indent="-342900">
              <a:lnSpc>
                <a:spcPct val="110000"/>
              </a:lnSpc>
              <a:buClr>
                <a:schemeClr val="tx1"/>
              </a:buClr>
              <a:buFont typeface="Wingdings" pitchFamily="2" charset="2"/>
              <a:buChar char="§"/>
            </a:pPr>
            <a:endParaRPr lang="en-US" sz="3600" dirty="0"/>
          </a:p>
          <a:p>
            <a:endParaRPr lang="en-US" sz="3600" dirty="0"/>
          </a:p>
        </p:txBody>
      </p:sp>
      <p:sp>
        <p:nvSpPr>
          <p:cNvPr id="3" name="Title 2"/>
          <p:cNvSpPr>
            <a:spLocks noGrp="1"/>
          </p:cNvSpPr>
          <p:nvPr>
            <p:ph type="title"/>
          </p:nvPr>
        </p:nvSpPr>
        <p:spPr/>
        <p:txBody>
          <a:bodyPr>
            <a:normAutofit/>
          </a:bodyPr>
          <a:lstStyle/>
          <a:p>
            <a:r>
              <a:rPr lang="en-US" sz="4400" dirty="0">
                <a:solidFill>
                  <a:schemeClr val="tx1"/>
                </a:solidFill>
              </a:rPr>
              <a:t>Hawes Carry</a:t>
            </a:r>
          </a:p>
        </p:txBody>
      </p:sp>
      <p:pic>
        <p:nvPicPr>
          <p:cNvPr id="4" name="Picture 7"/>
          <p:cNvPicPr>
            <a:picLocks noChangeAspect="1" noChangeArrowheads="1"/>
          </p:cNvPicPr>
          <p:nvPr/>
        </p:nvPicPr>
        <p:blipFill>
          <a:blip r:embed="rId2" cstate="print"/>
          <a:srcRect/>
          <a:stretch>
            <a:fillRect/>
          </a:stretch>
        </p:blipFill>
        <p:spPr bwMode="auto">
          <a:xfrm>
            <a:off x="7283116" y="1325880"/>
            <a:ext cx="3400926" cy="5257800"/>
          </a:xfrm>
          <a:prstGeom prst="rect">
            <a:avLst/>
          </a:prstGeom>
          <a:noFill/>
          <a:ln w="9525">
            <a:noFill/>
            <a:miter lim="800000"/>
            <a:headEnd/>
            <a:tailEnd/>
          </a:ln>
        </p:spPr>
      </p:pic>
    </p:spTree>
    <p:extLst>
      <p:ext uri="{BB962C8B-B14F-4D97-AF65-F5344CB8AC3E}">
        <p14:creationId xmlns:p14="http://schemas.microsoft.com/office/powerpoint/2010/main" val="2271141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0"/>
            <a:ext cx="5983705" cy="4709160"/>
          </a:xfrm>
        </p:spPr>
        <p:txBody>
          <a:bodyPr>
            <a:normAutofit/>
          </a:bodyPr>
          <a:lstStyle/>
          <a:p>
            <a:pPr marL="342900" indent="-342900">
              <a:lnSpc>
                <a:spcPct val="90000"/>
              </a:lnSpc>
              <a:buFontTx/>
              <a:buChar char="•"/>
              <a:defRPr/>
            </a:pPr>
            <a:r>
              <a:rPr lang="en-US" sz="3200" b="1" dirty="0"/>
              <a:t>Conscious or unconscious casualty</a:t>
            </a:r>
          </a:p>
          <a:p>
            <a:pPr marL="342900" indent="-342900">
              <a:lnSpc>
                <a:spcPct val="90000"/>
              </a:lnSpc>
              <a:buFontTx/>
              <a:buChar char="•"/>
              <a:defRPr/>
            </a:pPr>
            <a:r>
              <a:rPr lang="en-US" sz="3200" b="1" dirty="0"/>
              <a:t>No rescuer use of weapons with unconscious casualty</a:t>
            </a:r>
          </a:p>
          <a:p>
            <a:pPr marL="342900" indent="-342900">
              <a:lnSpc>
                <a:spcPct val="90000"/>
              </a:lnSpc>
              <a:buFontTx/>
              <a:buChar char="•"/>
              <a:defRPr/>
            </a:pPr>
            <a:r>
              <a:rPr lang="en-US" sz="3200" b="1" dirty="0"/>
              <a:t>Less rescuer fatigue due to shared load</a:t>
            </a:r>
          </a:p>
          <a:p>
            <a:pPr marL="342900" indent="-342900" eaLnBrk="0" hangingPunct="0">
              <a:buFontTx/>
              <a:buChar char="•"/>
              <a:defRPr/>
            </a:pPr>
            <a:r>
              <a:rPr lang="en-US" sz="3200" b="1" dirty="0"/>
              <a:t>Neck flexion may close airway; consider NPA if unconscious</a:t>
            </a:r>
          </a:p>
          <a:p>
            <a:pPr marL="342900" indent="-342900">
              <a:lnSpc>
                <a:spcPct val="90000"/>
              </a:lnSpc>
              <a:buFontTx/>
              <a:buChar char="•"/>
              <a:defRPr/>
            </a:pPr>
            <a:endParaRPr lang="en-US" sz="3600" b="1" dirty="0"/>
          </a:p>
          <a:p>
            <a:pPr marL="342900" indent="-342900">
              <a:lnSpc>
                <a:spcPct val="90000"/>
              </a:lnSpc>
              <a:buFontTx/>
              <a:buChar char="•"/>
              <a:defRPr/>
            </a:pPr>
            <a:endParaRPr lang="en-US" sz="3200" b="1" dirty="0"/>
          </a:p>
          <a:p>
            <a:pPr marL="342900" indent="-342900">
              <a:lnSpc>
                <a:spcPct val="90000"/>
              </a:lnSpc>
              <a:buFontTx/>
              <a:buChar char="•"/>
              <a:defRPr/>
            </a:pPr>
            <a:endParaRPr lang="en-US" sz="3200" dirty="0"/>
          </a:p>
          <a:p>
            <a:endParaRPr lang="en-US" sz="3200" dirty="0"/>
          </a:p>
        </p:txBody>
      </p:sp>
      <p:sp>
        <p:nvSpPr>
          <p:cNvPr id="3" name="Title 2"/>
          <p:cNvSpPr>
            <a:spLocks noGrp="1"/>
          </p:cNvSpPr>
          <p:nvPr>
            <p:ph type="title"/>
          </p:nvPr>
        </p:nvSpPr>
        <p:spPr/>
        <p:txBody>
          <a:bodyPr>
            <a:normAutofit/>
          </a:bodyPr>
          <a:lstStyle/>
          <a:p>
            <a:r>
              <a:rPr lang="en-US" sz="4400" dirty="0">
                <a:solidFill>
                  <a:schemeClr val="tx1"/>
                </a:solidFill>
                <a:effectLst>
                  <a:outerShdw blurRad="38100" dist="38100" dir="2700000" algn="tl">
                    <a:srgbClr val="000000">
                      <a:alpha val="43137"/>
                    </a:srgbClr>
                  </a:outerShdw>
                </a:effectLst>
              </a:rPr>
              <a:t>Two Man Supporting Carry </a:t>
            </a:r>
            <a:endParaRPr lang="en-US" dirty="0">
              <a:solidFill>
                <a:schemeClr val="tx1"/>
              </a:solidFill>
            </a:endParaRPr>
          </a:p>
        </p:txBody>
      </p:sp>
      <p:pic>
        <p:nvPicPr>
          <p:cNvPr id="4" name="Picture 13"/>
          <p:cNvPicPr>
            <a:picLocks noChangeAspect="1" noChangeArrowheads="1"/>
          </p:cNvPicPr>
          <p:nvPr/>
        </p:nvPicPr>
        <p:blipFill>
          <a:blip r:embed="rId2" cstate="print"/>
          <a:srcRect l="17545" r="12280" b="14583"/>
          <a:stretch>
            <a:fillRect/>
          </a:stretch>
        </p:blipFill>
        <p:spPr bwMode="auto">
          <a:xfrm>
            <a:off x="7058526" y="1600200"/>
            <a:ext cx="4188242" cy="4102768"/>
          </a:xfrm>
          <a:prstGeom prst="rect">
            <a:avLst/>
          </a:prstGeom>
          <a:noFill/>
          <a:ln w="9525">
            <a:noFill/>
            <a:miter lim="800000"/>
            <a:headEnd/>
            <a:tailEnd/>
          </a:ln>
        </p:spPr>
      </p:pic>
    </p:spTree>
    <p:extLst>
      <p:ext uri="{BB962C8B-B14F-4D97-AF65-F5344CB8AC3E}">
        <p14:creationId xmlns:p14="http://schemas.microsoft.com/office/powerpoint/2010/main" val="2772801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9600" dirty="0">
                <a:solidFill>
                  <a:schemeClr val="tx1"/>
                </a:solidFill>
              </a:rPr>
              <a:t>Questions</a:t>
            </a:r>
            <a:r>
              <a:rPr lang="en-US" sz="9600" dirty="0" smtClean="0">
                <a:solidFill>
                  <a:schemeClr val="tx1"/>
                </a:solidFill>
              </a:rPr>
              <a:t>?</a:t>
            </a:r>
            <a:endParaRPr lang="en-US" sz="9600" dirty="0">
              <a:solidFill>
                <a:schemeClr val="tx1"/>
              </a:solidFill>
            </a:endParaRPr>
          </a:p>
        </p:txBody>
      </p:sp>
      <p:pic>
        <p:nvPicPr>
          <p:cNvPr id="4" name="Picture 8" descr="11111111111111111"/>
          <p:cNvPicPr>
            <a:picLocks noChangeAspect="1" noChangeArrowheads="1"/>
          </p:cNvPicPr>
          <p:nvPr/>
        </p:nvPicPr>
        <p:blipFill>
          <a:blip r:embed="rId2" cstate="print"/>
          <a:srcRect/>
          <a:stretch>
            <a:fillRect/>
          </a:stretch>
        </p:blipFill>
        <p:spPr bwMode="auto">
          <a:xfrm>
            <a:off x="1739474" y="1417638"/>
            <a:ext cx="8713052" cy="5175667"/>
          </a:xfrm>
          <a:prstGeom prst="rect">
            <a:avLst/>
          </a:prstGeom>
          <a:noFill/>
          <a:ln w="25400">
            <a:solidFill>
              <a:srgbClr val="000080"/>
            </a:solidFill>
            <a:miter lim="800000"/>
            <a:headEnd/>
            <a:tailEnd/>
          </a:ln>
        </p:spPr>
      </p:pic>
    </p:spTree>
    <p:extLst>
      <p:ext uri="{BB962C8B-B14F-4D97-AF65-F5344CB8AC3E}">
        <p14:creationId xmlns:p14="http://schemas.microsoft.com/office/powerpoint/2010/main" val="2606755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4400" dirty="0"/>
              <a:t>Medical vs. Rescue</a:t>
            </a:r>
          </a:p>
          <a:p>
            <a:pPr lvl="1"/>
            <a:r>
              <a:rPr lang="en-US" sz="4000" dirty="0"/>
              <a:t>In many instances we can not treat until an extraction is performed.</a:t>
            </a:r>
          </a:p>
          <a:p>
            <a:pPr lvl="1"/>
            <a:r>
              <a:rPr lang="en-US" sz="4000" dirty="0"/>
              <a:t>Statistically very dangerous.</a:t>
            </a:r>
          </a:p>
          <a:p>
            <a:pPr lvl="2"/>
            <a:r>
              <a:rPr lang="en-US" sz="3600" dirty="0"/>
              <a:t>Targeting Rescuers </a:t>
            </a:r>
          </a:p>
          <a:p>
            <a:pPr lvl="1"/>
            <a:r>
              <a:rPr lang="en-US" sz="4000" dirty="0"/>
              <a:t>Ratio of rescuers to victims?</a:t>
            </a:r>
          </a:p>
          <a:p>
            <a:pPr lvl="1">
              <a:buFontTx/>
              <a:buNone/>
            </a:pPr>
            <a:endParaRPr lang="en-US" sz="4000" dirty="0"/>
          </a:p>
          <a:p>
            <a:endParaRPr lang="en-US" sz="4400" dirty="0"/>
          </a:p>
        </p:txBody>
      </p:sp>
      <p:sp>
        <p:nvSpPr>
          <p:cNvPr id="3" name="Title 2"/>
          <p:cNvSpPr>
            <a:spLocks noGrp="1"/>
          </p:cNvSpPr>
          <p:nvPr>
            <p:ph type="title"/>
          </p:nvPr>
        </p:nvSpPr>
        <p:spPr/>
        <p:txBody>
          <a:bodyPr>
            <a:normAutofit/>
          </a:bodyPr>
          <a:lstStyle/>
          <a:p>
            <a:r>
              <a:rPr lang="en-US" sz="4400" dirty="0">
                <a:solidFill>
                  <a:schemeClr val="tx1"/>
                </a:solidFill>
              </a:rPr>
              <a:t>Importance of Rescue</a:t>
            </a:r>
          </a:p>
        </p:txBody>
      </p:sp>
    </p:spTree>
    <p:extLst>
      <p:ext uri="{BB962C8B-B14F-4D97-AF65-F5344CB8AC3E}">
        <p14:creationId xmlns:p14="http://schemas.microsoft.com/office/powerpoint/2010/main" val="2691850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11005-mc-shane1"/>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5" name="Rectangle 4"/>
          <p:cNvSpPr/>
          <p:nvPr/>
        </p:nvSpPr>
        <p:spPr>
          <a:xfrm>
            <a:off x="6096000" y="4899409"/>
            <a:ext cx="6096000" cy="2308324"/>
          </a:xfrm>
          <a:prstGeom prst="rect">
            <a:avLst/>
          </a:prstGeom>
        </p:spPr>
        <p:txBody>
          <a:bodyPr>
            <a:spAutoFit/>
          </a:bodyPr>
          <a:lstStyle/>
          <a:p>
            <a:pPr>
              <a:spcBef>
                <a:spcPct val="50000"/>
              </a:spcBef>
            </a:pPr>
            <a:r>
              <a:rPr lang="en-US" sz="2400" dirty="0">
                <a:latin typeface="Times New Roman" pitchFamily="18" charset="0"/>
                <a:cs typeface="Times New Roman" pitchFamily="18" charset="0"/>
              </a:rPr>
              <a:t>1) While under fire and without a weapon, Gunnery Sgt. Ryan P. Shane runs to </a:t>
            </a:r>
            <a:r>
              <a:rPr lang="en-US" sz="2400" dirty="0">
                <a:latin typeface="Times New Roman" pitchFamily="18" charset="0"/>
              </a:rPr>
              <a:t>Sgt. Lonnie Wells</a:t>
            </a:r>
            <a:r>
              <a:rPr lang="en-US" dirty="0"/>
              <a:t>,</a:t>
            </a:r>
            <a:r>
              <a:rPr lang="en-US" sz="2400" dirty="0">
                <a:latin typeface="Times New Roman" pitchFamily="18" charset="0"/>
                <a:cs typeface="Times New Roman" pitchFamily="18" charset="0"/>
              </a:rPr>
              <a:t> a downed Marine to pull him to safety during combat operations as part of Operation Al </a:t>
            </a:r>
            <a:r>
              <a:rPr lang="en-US" sz="2400" dirty="0" err="1">
                <a:latin typeface="Times New Roman" pitchFamily="18" charset="0"/>
                <a:cs typeface="Times New Roman" pitchFamily="18" charset="0"/>
              </a:rPr>
              <a:t>Fajr</a:t>
            </a:r>
            <a:r>
              <a:rPr lang="en-US" sz="2400" dirty="0">
                <a:latin typeface="Times New Roman" pitchFamily="18" charset="0"/>
                <a:cs typeface="Times New Roman" pitchFamily="18" charset="0"/>
              </a:rPr>
              <a:t> in Fallujah on Nov. 9.</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186058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11005-mc-shane2"/>
          <p:cNvPicPr>
            <a:picLocks noChangeAspect="1" noChangeArrowheads="1"/>
          </p:cNvPicPr>
          <p:nvPr/>
        </p:nvPicPr>
        <p:blipFill>
          <a:blip r:embed="rId2" cstate="print"/>
          <a:srcRect/>
          <a:stretch>
            <a:fillRect/>
          </a:stretch>
        </p:blipFill>
        <p:spPr bwMode="auto">
          <a:xfrm>
            <a:off x="0" y="0"/>
            <a:ext cx="12192000" cy="6835775"/>
          </a:xfrm>
          <a:prstGeom prst="rect">
            <a:avLst/>
          </a:prstGeom>
          <a:noFill/>
          <a:ln w="9525">
            <a:noFill/>
            <a:miter lim="800000"/>
            <a:headEnd/>
            <a:tailEnd/>
          </a:ln>
        </p:spPr>
      </p:pic>
      <p:sp>
        <p:nvSpPr>
          <p:cNvPr id="6" name="Rectangle 5"/>
          <p:cNvSpPr/>
          <p:nvPr/>
        </p:nvSpPr>
        <p:spPr>
          <a:xfrm>
            <a:off x="5598695" y="4910026"/>
            <a:ext cx="6096000" cy="3108543"/>
          </a:xfrm>
          <a:prstGeom prst="rect">
            <a:avLst/>
          </a:prstGeom>
        </p:spPr>
        <p:txBody>
          <a:bodyPr>
            <a:spAutoFit/>
          </a:bodyPr>
          <a:lstStyle/>
          <a:p>
            <a:pPr>
              <a:spcBef>
                <a:spcPct val="50000"/>
              </a:spcBef>
            </a:pPr>
            <a:r>
              <a:rPr lang="en-US" sz="2800" dirty="0">
                <a:latin typeface="Times New Roman" pitchFamily="18" charset="0"/>
                <a:cs typeface="Times New Roman" pitchFamily="18" charset="0"/>
              </a:rPr>
              <a:t>2) Gunnery Sgt. Ryan P. Shane attempts to pull a fatally wounded Marine to safety while under fire. Seconds later Shane was also wounded by enemy fire.</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
            </a:r>
            <a:br>
              <a:rPr lang="en-US" sz="2800" dirty="0">
                <a:latin typeface="Times New Roman" pitchFamily="18" charset="0"/>
                <a:cs typeface="Times New Roman" pitchFamily="18" charset="0"/>
              </a:rPr>
            </a:br>
            <a:r>
              <a:rPr lang="en-US" sz="2800" dirty="0">
                <a:solidFill>
                  <a:srgbClr val="FF0000"/>
                </a:solidFill>
                <a:latin typeface="Times New Roman" pitchFamily="18" charset="0"/>
                <a:cs typeface="Times New Roman" pitchFamily="18" charset="0"/>
              </a:rPr>
              <a:t/>
            </a:r>
            <a:br>
              <a:rPr lang="en-US" sz="2800" dirty="0">
                <a:solidFill>
                  <a:srgbClr val="FF0000"/>
                </a:solidFill>
                <a:latin typeface="Times New Roman" pitchFamily="18" charset="0"/>
                <a:cs typeface="Times New Roman" pitchFamily="18" charset="0"/>
              </a:rPr>
            </a:br>
            <a:endParaRPr lang="en-US" sz="28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61684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11005-mc-shane3"/>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5" name="Rectangle 4"/>
          <p:cNvSpPr/>
          <p:nvPr/>
        </p:nvSpPr>
        <p:spPr>
          <a:xfrm>
            <a:off x="6096000" y="5086439"/>
            <a:ext cx="6096000" cy="2640916"/>
          </a:xfrm>
          <a:prstGeom prst="rect">
            <a:avLst/>
          </a:prstGeom>
        </p:spPr>
        <p:txBody>
          <a:bodyPr>
            <a:spAutoFit/>
          </a:bodyPr>
          <a:lstStyle/>
          <a:p>
            <a:pPr>
              <a:spcBef>
                <a:spcPct val="50000"/>
              </a:spcBef>
            </a:pPr>
            <a:r>
              <a:rPr lang="en-US" sz="2800" dirty="0">
                <a:latin typeface="Times New Roman" pitchFamily="18" charset="0"/>
                <a:cs typeface="Times New Roman" pitchFamily="18" charset="0"/>
              </a:rPr>
              <a:t>3) Gunnery Sgt. Ryan P. Shane (center) and another member of the 1st Battalion, 8th Marine Regiment, attempt to pull a fatally wounded Marine to safety. </a:t>
            </a:r>
          </a:p>
          <a:p>
            <a:pPr>
              <a:lnSpc>
                <a:spcPct val="70000"/>
              </a:lnSpc>
              <a:spcBef>
                <a:spcPct val="50000"/>
              </a:spcBef>
            </a:pPr>
            <a:r>
              <a:rPr lang="en-US" sz="2800" dirty="0">
                <a:solidFill>
                  <a:schemeClr val="bg1"/>
                </a:solidFill>
                <a:latin typeface="Avalon Quest"/>
                <a:cs typeface="Times New Roman" pitchFamily="18" charset="0"/>
              </a:rPr>
              <a:t/>
            </a:r>
            <a:br>
              <a:rPr lang="en-US" sz="2800" dirty="0">
                <a:solidFill>
                  <a:schemeClr val="bg1"/>
                </a:solidFill>
                <a:latin typeface="Avalon Quest"/>
                <a:cs typeface="Times New Roman" pitchFamily="18" charset="0"/>
              </a:rPr>
            </a:br>
            <a:endParaRPr lang="en-US" sz="2800" dirty="0">
              <a:solidFill>
                <a:schemeClr val="bg1"/>
              </a:solidFill>
              <a:latin typeface="Avalon Quest"/>
              <a:cs typeface="Times New Roman" pitchFamily="18" charset="0"/>
            </a:endParaRPr>
          </a:p>
        </p:txBody>
      </p:sp>
    </p:spTree>
    <p:extLst>
      <p:ext uri="{BB962C8B-B14F-4D97-AF65-F5344CB8AC3E}">
        <p14:creationId xmlns:p14="http://schemas.microsoft.com/office/powerpoint/2010/main" val="2597672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11005-mc-shane4"/>
          <p:cNvPicPr>
            <a:picLocks noChangeAspect="1" noChangeArrowheads="1"/>
          </p:cNvPicPr>
          <p:nvPr/>
        </p:nvPicPr>
        <p:blipFill>
          <a:blip r:embed="rId2" cstate="print"/>
          <a:srcRect/>
          <a:stretch>
            <a:fillRect/>
          </a:stretch>
        </p:blipFill>
        <p:spPr bwMode="auto">
          <a:xfrm>
            <a:off x="0" y="0"/>
            <a:ext cx="12192000" cy="6835775"/>
          </a:xfrm>
          <a:prstGeom prst="rect">
            <a:avLst/>
          </a:prstGeom>
          <a:noFill/>
          <a:ln w="9525">
            <a:noFill/>
            <a:miter lim="800000"/>
            <a:headEnd/>
            <a:tailEnd/>
          </a:ln>
        </p:spPr>
      </p:pic>
      <p:sp>
        <p:nvSpPr>
          <p:cNvPr id="5" name="Rectangle 4"/>
          <p:cNvSpPr/>
          <p:nvPr/>
        </p:nvSpPr>
        <p:spPr>
          <a:xfrm>
            <a:off x="6096000" y="4904146"/>
            <a:ext cx="6096000" cy="2308324"/>
          </a:xfrm>
          <a:prstGeom prst="rect">
            <a:avLst/>
          </a:prstGeom>
        </p:spPr>
        <p:txBody>
          <a:bodyPr>
            <a:spAutoFit/>
          </a:bodyPr>
          <a:lstStyle/>
          <a:p>
            <a:pPr>
              <a:spcBef>
                <a:spcPct val="50000"/>
              </a:spcBef>
            </a:pPr>
            <a:r>
              <a:rPr lang="en-US" sz="2400" dirty="0">
                <a:latin typeface="Times New Roman" pitchFamily="18" charset="0"/>
                <a:cs typeface="Times New Roman" pitchFamily="18" charset="0"/>
              </a:rPr>
              <a:t>4) Gunnery Sgt. Ryan P. Shane, foreground at left, and another member of the 1st Battalion, 8th Marine Regiment, attempt to move  a fatally wounded Marine to safety. Seconds later Shane was also wounded by enemy fire</a:t>
            </a:r>
            <a:r>
              <a:rPr lang="en-US" sz="2400" dirty="0">
                <a:solidFill>
                  <a:schemeClr val="bg1"/>
                </a:solidFill>
                <a:latin typeface="Times New Roman" pitchFamily="18" charset="0"/>
                <a:cs typeface="Times New Roman" pitchFamily="18" charset="0"/>
              </a:rPr>
              <a:t>.</a:t>
            </a:r>
            <a:br>
              <a:rPr lang="en-US" sz="2400" dirty="0">
                <a:solidFill>
                  <a:schemeClr val="bg1"/>
                </a:solidFill>
                <a:latin typeface="Times New Roman" pitchFamily="18" charset="0"/>
                <a:cs typeface="Times New Roman" pitchFamily="18" charset="0"/>
              </a:rPr>
            </a:b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084865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11005-mc-shan5"/>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5" name="Rectangle 4"/>
          <p:cNvSpPr/>
          <p:nvPr/>
        </p:nvSpPr>
        <p:spPr>
          <a:xfrm>
            <a:off x="6096000" y="5224534"/>
            <a:ext cx="6096000" cy="1938992"/>
          </a:xfrm>
          <a:prstGeom prst="rect">
            <a:avLst/>
          </a:prstGeom>
        </p:spPr>
        <p:txBody>
          <a:bodyPr>
            <a:spAutoFit/>
          </a:bodyPr>
          <a:lstStyle/>
          <a:p>
            <a:pPr>
              <a:spcBef>
                <a:spcPct val="50000"/>
              </a:spcBef>
            </a:pPr>
            <a:r>
              <a:rPr lang="en-US" sz="2400" dirty="0">
                <a:latin typeface="Times New Roman" pitchFamily="18" charset="0"/>
                <a:cs typeface="Times New Roman" pitchFamily="18" charset="0"/>
              </a:rPr>
              <a:t>5) Gunnery Sgt. Ryan P. Shane, left, is hit by enemy fire as he and another member of the 1st Battalion, 8th Marine Regiment try to pull fatally wounded Marine to safety</a:t>
            </a:r>
            <a:r>
              <a:rPr lang="en-US" sz="2400" dirty="0">
                <a:solidFill>
                  <a:schemeClr val="bg1"/>
                </a:solidFill>
                <a:latin typeface="Times New Roman" pitchFamily="18" charset="0"/>
                <a:cs typeface="Times New Roman" pitchFamily="18" charset="0"/>
              </a:rPr>
              <a:t>.</a:t>
            </a:r>
            <a:br>
              <a:rPr lang="en-US" sz="2400" dirty="0">
                <a:solidFill>
                  <a:schemeClr val="bg1"/>
                </a:solidFill>
                <a:latin typeface="Times New Roman" pitchFamily="18" charset="0"/>
                <a:cs typeface="Times New Roman" pitchFamily="18" charset="0"/>
              </a:rPr>
            </a:b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661825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dical design templat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Medical design template" id="{BE883315-6697-4975-AEB2-5905098383C4}" vid="{D3CC9EF4-996F-4232-B765-B82F773B7949}"/>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00AC149-8447-4BE5-88C7-DBE24EA73E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presentation design slides</Template>
  <TotalTime>0</TotalTime>
  <Words>843</Words>
  <Application>Microsoft Office PowerPoint</Application>
  <PresentationFormat>Widescreen</PresentationFormat>
  <Paragraphs>133</Paragraphs>
  <Slides>32</Slides>
  <Notes>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Avalon Quest</vt:lpstr>
      <vt:lpstr>Calibri</vt:lpstr>
      <vt:lpstr>Times New Roman</vt:lpstr>
      <vt:lpstr>Wingdings</vt:lpstr>
      <vt:lpstr>Wingdings 2</vt:lpstr>
      <vt:lpstr>Wingdings 3</vt:lpstr>
      <vt:lpstr>Medical design template</vt:lpstr>
      <vt:lpstr>Lesson 9</vt:lpstr>
      <vt:lpstr>PowerPoint Presentation</vt:lpstr>
      <vt:lpstr>Tactical Casualty Movement</vt:lpstr>
      <vt:lpstr>Importance of Rescue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Tactical Casualty Movement</vt:lpstr>
      <vt:lpstr>Tactical Casualty Movement</vt:lpstr>
      <vt:lpstr>Individual Movement Techniques</vt:lpstr>
      <vt:lpstr>Individual Movement Techniques</vt:lpstr>
      <vt:lpstr>PowerPoint Presentation</vt:lpstr>
      <vt:lpstr>Drags</vt:lpstr>
      <vt:lpstr>Drag Techniques</vt:lpstr>
      <vt:lpstr>Drag Techniques</vt:lpstr>
      <vt:lpstr>One-Person Drag</vt:lpstr>
      <vt:lpstr>Two-Person Drag</vt:lpstr>
      <vt:lpstr>Drag Accessories</vt:lpstr>
      <vt:lpstr>Drag Straps and Lines</vt:lpstr>
      <vt:lpstr>Dragon Harness®</vt:lpstr>
      <vt:lpstr>Dragon Handle®</vt:lpstr>
      <vt:lpstr>RAT Strap®</vt:lpstr>
      <vt:lpstr>Manual Carries</vt:lpstr>
      <vt:lpstr>Fireman’s Carry</vt:lpstr>
      <vt:lpstr>Hawes Carry</vt:lpstr>
      <vt:lpstr>Two Man Supporting Carry </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2014-04-07T00:01:46Z</dcterms:created>
  <dcterms:modified xsi:type="dcterms:W3CDTF">2014-04-07T01:48:55Z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TC034605299991</vt:lpwstr>
  </property>
</Properties>
</file>